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65" r:id="rId6"/>
    <p:sldId id="263" r:id="rId7"/>
    <p:sldId id="264" r:id="rId8"/>
    <p:sldId id="269" r:id="rId9"/>
    <p:sldId id="266" r:id="rId10"/>
    <p:sldId id="272" r:id="rId11"/>
    <p:sldId id="271" r:id="rId12"/>
    <p:sldId id="273" r:id="rId13"/>
    <p:sldId id="274" r:id="rId14"/>
    <p:sldId id="275" r:id="rId15"/>
  </p:sldIdLst>
  <p:sldSz cx="9144000" cy="6858000" type="screen4x3"/>
  <p:notesSz cx="6858000"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txBox="1">
            <a:spLocks noGrp="1"/>
          </p:cNvSpPr>
          <p:nvPr>
            <p:ph type="ctrTitle"/>
          </p:nvPr>
        </p:nvSpPr>
        <p:spPr>
          <a:xfrm>
            <a:off x="685800" y="2130423"/>
            <a:ext cx="7772400" cy="1470026"/>
          </a:xfrm>
        </p:spPr>
        <p:txBody>
          <a:bodyPr/>
          <a:lstStyle>
            <a:lvl1pPr>
              <a:defRPr/>
            </a:lvl1pPr>
          </a:lstStyle>
          <a:p>
            <a:pPr lvl="0"/>
            <a:r>
              <a:rPr lang="it-IT"/>
              <a:t>Fare clic per modificare lo stile del titolo</a:t>
            </a:r>
          </a:p>
        </p:txBody>
      </p:sp>
      <p:sp>
        <p:nvSpPr>
          <p:cNvPr id="3" name="Sottotitolo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it-IT"/>
              <a:t>Fare clic per modificare lo stile del sottotitolo dello schema</a:t>
            </a:r>
          </a:p>
        </p:txBody>
      </p:sp>
      <p:sp>
        <p:nvSpPr>
          <p:cNvPr id="4" name="Segnaposto data 3"/>
          <p:cNvSpPr txBox="1">
            <a:spLocks noGrp="1"/>
          </p:cNvSpPr>
          <p:nvPr>
            <p:ph type="dt" sz="half" idx="10"/>
          </p:nvPr>
        </p:nvSpPr>
        <p:spPr>
          <a:ln/>
        </p:spPr>
        <p:txBody>
          <a:bodyPr/>
          <a:lstStyle>
            <a:lvl1pPr>
              <a:defRPr/>
            </a:lvl1pPr>
          </a:lstStyle>
          <a:p>
            <a:pPr>
              <a:defRPr/>
            </a:pPr>
            <a:fld id="{4FEA78D7-DD59-490F-8C53-380B9C666536}" type="datetime1">
              <a:rPr/>
              <a:pPr>
                <a:defRPr/>
              </a:pPr>
              <a:t>12/11/2015</a:t>
            </a:fld>
            <a:endParaRPr/>
          </a:p>
        </p:txBody>
      </p:sp>
      <p:sp>
        <p:nvSpPr>
          <p:cNvPr id="5" name="Segnaposto piè di pagina 4"/>
          <p:cNvSpPr txBox="1">
            <a:spLocks noGrp="1"/>
          </p:cNvSpPr>
          <p:nvPr>
            <p:ph type="ftr" sz="quarter" idx="11"/>
          </p:nvPr>
        </p:nvSpPr>
        <p:spPr>
          <a:ln/>
        </p:spPr>
        <p:txBody>
          <a:bodyPr/>
          <a:lstStyle>
            <a:lvl1pPr>
              <a:defRPr/>
            </a:lvl1pPr>
          </a:lstStyle>
          <a:p>
            <a:pPr>
              <a:defRPr/>
            </a:pPr>
            <a:endParaRPr/>
          </a:p>
        </p:txBody>
      </p:sp>
      <p:sp>
        <p:nvSpPr>
          <p:cNvPr id="6" name="Segnaposto numero diapositiva 5"/>
          <p:cNvSpPr txBox="1">
            <a:spLocks noGrp="1"/>
          </p:cNvSpPr>
          <p:nvPr>
            <p:ph type="sldNum" sz="quarter" idx="12"/>
          </p:nvPr>
        </p:nvSpPr>
        <p:spPr>
          <a:ln/>
        </p:spPr>
        <p:txBody>
          <a:bodyPr/>
          <a:lstStyle>
            <a:lvl1pPr>
              <a:defRPr/>
            </a:lvl1pPr>
          </a:lstStyle>
          <a:p>
            <a:pPr>
              <a:defRPr/>
            </a:pPr>
            <a:fld id="{33F79639-BCA0-4D08-887D-F3529D16B4BF}" type="slidenum">
              <a:rPr/>
              <a:pPr>
                <a:defRPr/>
              </a:pPr>
              <a:t>‹N›</a:t>
            </a:fld>
            <a:endParaRPr/>
          </a:p>
        </p:txBody>
      </p:sp>
    </p:spTree>
  </p:cSld>
  <p:clrMapOvr>
    <a:masterClrMapping/>
  </p:clrMapOvr>
  <p:transition spd="slow"/>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testo verticale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10"/>
          </p:nvPr>
        </p:nvSpPr>
        <p:spPr>
          <a:ln/>
        </p:spPr>
        <p:txBody>
          <a:bodyPr/>
          <a:lstStyle>
            <a:lvl1pPr>
              <a:defRPr/>
            </a:lvl1pPr>
          </a:lstStyle>
          <a:p>
            <a:pPr>
              <a:defRPr/>
            </a:pPr>
            <a:fld id="{A00D20CE-7732-488B-B396-F9DEC3F57F40}" type="datetime1">
              <a:rPr/>
              <a:pPr>
                <a:defRPr/>
              </a:pPr>
              <a:t>12/11/2015</a:t>
            </a:fld>
            <a:endParaRPr/>
          </a:p>
        </p:txBody>
      </p:sp>
      <p:sp>
        <p:nvSpPr>
          <p:cNvPr id="5" name="Segnaposto piè di pagina 4"/>
          <p:cNvSpPr txBox="1">
            <a:spLocks noGrp="1"/>
          </p:cNvSpPr>
          <p:nvPr>
            <p:ph type="ftr" sz="quarter" idx="11"/>
          </p:nvPr>
        </p:nvSpPr>
        <p:spPr>
          <a:ln/>
        </p:spPr>
        <p:txBody>
          <a:bodyPr/>
          <a:lstStyle>
            <a:lvl1pPr>
              <a:defRPr/>
            </a:lvl1pPr>
          </a:lstStyle>
          <a:p>
            <a:pPr>
              <a:defRPr/>
            </a:pPr>
            <a:endParaRPr/>
          </a:p>
        </p:txBody>
      </p:sp>
      <p:sp>
        <p:nvSpPr>
          <p:cNvPr id="6" name="Segnaposto numero diapositiva 5"/>
          <p:cNvSpPr txBox="1">
            <a:spLocks noGrp="1"/>
          </p:cNvSpPr>
          <p:nvPr>
            <p:ph type="sldNum" sz="quarter" idx="12"/>
          </p:nvPr>
        </p:nvSpPr>
        <p:spPr>
          <a:ln/>
        </p:spPr>
        <p:txBody>
          <a:bodyPr/>
          <a:lstStyle>
            <a:lvl1pPr>
              <a:defRPr/>
            </a:lvl1pPr>
          </a:lstStyle>
          <a:p>
            <a:pPr>
              <a:defRPr/>
            </a:pPr>
            <a:fld id="{4222A8E0-F46A-40B0-A6CD-E365D0C60C78}" type="slidenum">
              <a:rPr/>
              <a:pPr>
                <a:defRPr/>
              </a:pPr>
              <a:t>‹N›</a:t>
            </a:fld>
            <a:endParaRP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txBox="1">
            <a:spLocks noGrp="1"/>
          </p:cNvSpPr>
          <p:nvPr>
            <p:ph type="title" orient="vert"/>
          </p:nvPr>
        </p:nvSpPr>
        <p:spPr>
          <a:xfrm>
            <a:off x="6629400" y="274640"/>
            <a:ext cx="2057400" cy="5851529"/>
          </a:xfrm>
        </p:spPr>
        <p:txBody>
          <a:bodyPr vert="eaVert"/>
          <a:lstStyle>
            <a:lvl1pPr>
              <a:defRPr/>
            </a:lvl1pPr>
          </a:lstStyle>
          <a:p>
            <a:pPr lvl="0"/>
            <a:r>
              <a:rPr lang="it-IT"/>
              <a:t>Fare clic per modificare lo stile del titolo</a:t>
            </a:r>
          </a:p>
        </p:txBody>
      </p:sp>
      <p:sp>
        <p:nvSpPr>
          <p:cNvPr id="3" name="Segnaposto testo verticale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10"/>
          </p:nvPr>
        </p:nvSpPr>
        <p:spPr>
          <a:ln/>
        </p:spPr>
        <p:txBody>
          <a:bodyPr/>
          <a:lstStyle>
            <a:lvl1pPr>
              <a:defRPr/>
            </a:lvl1pPr>
          </a:lstStyle>
          <a:p>
            <a:pPr>
              <a:defRPr/>
            </a:pPr>
            <a:fld id="{C50B16F6-3183-45DD-B400-A95E06296165}" type="datetime1">
              <a:rPr/>
              <a:pPr>
                <a:defRPr/>
              </a:pPr>
              <a:t>12/11/2015</a:t>
            </a:fld>
            <a:endParaRPr/>
          </a:p>
        </p:txBody>
      </p:sp>
      <p:sp>
        <p:nvSpPr>
          <p:cNvPr id="5" name="Segnaposto piè di pagina 4"/>
          <p:cNvSpPr txBox="1">
            <a:spLocks noGrp="1"/>
          </p:cNvSpPr>
          <p:nvPr>
            <p:ph type="ftr" sz="quarter" idx="11"/>
          </p:nvPr>
        </p:nvSpPr>
        <p:spPr>
          <a:ln/>
        </p:spPr>
        <p:txBody>
          <a:bodyPr/>
          <a:lstStyle>
            <a:lvl1pPr>
              <a:defRPr/>
            </a:lvl1pPr>
          </a:lstStyle>
          <a:p>
            <a:pPr>
              <a:defRPr/>
            </a:pPr>
            <a:endParaRPr/>
          </a:p>
        </p:txBody>
      </p:sp>
      <p:sp>
        <p:nvSpPr>
          <p:cNvPr id="6" name="Segnaposto numero diapositiva 5"/>
          <p:cNvSpPr txBox="1">
            <a:spLocks noGrp="1"/>
          </p:cNvSpPr>
          <p:nvPr>
            <p:ph type="sldNum" sz="quarter" idx="12"/>
          </p:nvPr>
        </p:nvSpPr>
        <p:spPr>
          <a:ln/>
        </p:spPr>
        <p:txBody>
          <a:bodyPr/>
          <a:lstStyle>
            <a:lvl1pPr>
              <a:defRPr/>
            </a:lvl1pPr>
          </a:lstStyle>
          <a:p>
            <a:pPr>
              <a:defRPr/>
            </a:pPr>
            <a:fld id="{027E7320-87D4-4DC4-B9B3-8F5A047146B6}" type="slidenum">
              <a:rPr/>
              <a:pPr>
                <a:defRPr/>
              </a:pPr>
              <a:t>‹N›</a:t>
            </a:fld>
            <a:endParaRP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contenuto 2"/>
          <p:cNvSpPr txBox="1">
            <a:spLocks noGrp="1"/>
          </p:cNvSpPr>
          <p:nvPr>
            <p:ph idx="1"/>
          </p:nvPr>
        </p:nvSpPr>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10"/>
          </p:nvPr>
        </p:nvSpPr>
        <p:spPr>
          <a:ln/>
        </p:spPr>
        <p:txBody>
          <a:bodyPr/>
          <a:lstStyle>
            <a:lvl1pPr>
              <a:defRPr/>
            </a:lvl1pPr>
          </a:lstStyle>
          <a:p>
            <a:pPr>
              <a:defRPr/>
            </a:pPr>
            <a:fld id="{73D7CAD0-2C80-4CAE-A8D7-C09E7C37001F}" type="datetime1">
              <a:rPr/>
              <a:pPr>
                <a:defRPr/>
              </a:pPr>
              <a:t>12/11/2015</a:t>
            </a:fld>
            <a:endParaRPr/>
          </a:p>
        </p:txBody>
      </p:sp>
      <p:sp>
        <p:nvSpPr>
          <p:cNvPr id="5" name="Segnaposto piè di pagina 4"/>
          <p:cNvSpPr txBox="1">
            <a:spLocks noGrp="1"/>
          </p:cNvSpPr>
          <p:nvPr>
            <p:ph type="ftr" sz="quarter" idx="11"/>
          </p:nvPr>
        </p:nvSpPr>
        <p:spPr>
          <a:ln/>
        </p:spPr>
        <p:txBody>
          <a:bodyPr/>
          <a:lstStyle>
            <a:lvl1pPr>
              <a:defRPr/>
            </a:lvl1pPr>
          </a:lstStyle>
          <a:p>
            <a:pPr>
              <a:defRPr/>
            </a:pPr>
            <a:endParaRPr/>
          </a:p>
        </p:txBody>
      </p:sp>
      <p:sp>
        <p:nvSpPr>
          <p:cNvPr id="6" name="Segnaposto numero diapositiva 5"/>
          <p:cNvSpPr txBox="1">
            <a:spLocks noGrp="1"/>
          </p:cNvSpPr>
          <p:nvPr>
            <p:ph type="sldNum" sz="quarter" idx="12"/>
          </p:nvPr>
        </p:nvSpPr>
        <p:spPr>
          <a:ln/>
        </p:spPr>
        <p:txBody>
          <a:bodyPr/>
          <a:lstStyle>
            <a:lvl1pPr>
              <a:defRPr/>
            </a:lvl1pPr>
          </a:lstStyle>
          <a:p>
            <a:pPr>
              <a:defRPr/>
            </a:pPr>
            <a:fld id="{54CCFC1D-747A-4F6F-9168-D5420966B5CD}" type="slidenum">
              <a:rPr/>
              <a:pPr>
                <a:defRPr/>
              </a:pPr>
              <a:t>‹N›</a:t>
            </a:fld>
            <a:endParaRPr/>
          </a:p>
        </p:txBody>
      </p:sp>
    </p:spTree>
  </p:cSld>
  <p:clrMapOvr>
    <a:masterClrMapping/>
  </p:clrMapOvr>
  <p:transition spd="slow"/>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txBox="1">
            <a:spLocks noGrp="1"/>
          </p:cNvSpPr>
          <p:nvPr>
            <p:ph type="title"/>
          </p:nvPr>
        </p:nvSpPr>
        <p:spPr>
          <a:xfrm>
            <a:off x="722311" y="4406895"/>
            <a:ext cx="7772400" cy="1362071"/>
          </a:xfrm>
        </p:spPr>
        <p:txBody>
          <a:bodyPr anchor="t" anchorCtr="0"/>
          <a:lstStyle>
            <a:lvl1pPr algn="l">
              <a:defRPr sz="4000" b="1" cap="all"/>
            </a:lvl1pPr>
          </a:lstStyle>
          <a:p>
            <a:pPr lvl="0"/>
            <a:r>
              <a:rPr lang="it-IT"/>
              <a:t>Fare clic per modificare lo stile del titolo</a:t>
            </a:r>
          </a:p>
        </p:txBody>
      </p:sp>
      <p:sp>
        <p:nvSpPr>
          <p:cNvPr id="3" name="Segnaposto testo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it-IT"/>
              <a:t>Fare clic per modificare stili del testo dello schema</a:t>
            </a:r>
          </a:p>
        </p:txBody>
      </p:sp>
      <p:sp>
        <p:nvSpPr>
          <p:cNvPr id="4" name="Segnaposto data 3"/>
          <p:cNvSpPr txBox="1">
            <a:spLocks noGrp="1"/>
          </p:cNvSpPr>
          <p:nvPr>
            <p:ph type="dt" sz="half" idx="10"/>
          </p:nvPr>
        </p:nvSpPr>
        <p:spPr>
          <a:ln/>
        </p:spPr>
        <p:txBody>
          <a:bodyPr/>
          <a:lstStyle>
            <a:lvl1pPr>
              <a:defRPr/>
            </a:lvl1pPr>
          </a:lstStyle>
          <a:p>
            <a:pPr>
              <a:defRPr/>
            </a:pPr>
            <a:fld id="{012F73AA-2C48-4261-8D1D-48AF505EB927}" type="datetime1">
              <a:rPr/>
              <a:pPr>
                <a:defRPr/>
              </a:pPr>
              <a:t>12/11/2015</a:t>
            </a:fld>
            <a:endParaRPr/>
          </a:p>
        </p:txBody>
      </p:sp>
      <p:sp>
        <p:nvSpPr>
          <p:cNvPr id="5" name="Segnaposto piè di pagina 4"/>
          <p:cNvSpPr txBox="1">
            <a:spLocks noGrp="1"/>
          </p:cNvSpPr>
          <p:nvPr>
            <p:ph type="ftr" sz="quarter" idx="11"/>
          </p:nvPr>
        </p:nvSpPr>
        <p:spPr>
          <a:ln/>
        </p:spPr>
        <p:txBody>
          <a:bodyPr/>
          <a:lstStyle>
            <a:lvl1pPr>
              <a:defRPr/>
            </a:lvl1pPr>
          </a:lstStyle>
          <a:p>
            <a:pPr>
              <a:defRPr/>
            </a:pPr>
            <a:endParaRPr/>
          </a:p>
        </p:txBody>
      </p:sp>
      <p:sp>
        <p:nvSpPr>
          <p:cNvPr id="6" name="Segnaposto numero diapositiva 5"/>
          <p:cNvSpPr txBox="1">
            <a:spLocks noGrp="1"/>
          </p:cNvSpPr>
          <p:nvPr>
            <p:ph type="sldNum" sz="quarter" idx="12"/>
          </p:nvPr>
        </p:nvSpPr>
        <p:spPr>
          <a:ln/>
        </p:spPr>
        <p:txBody>
          <a:bodyPr/>
          <a:lstStyle>
            <a:lvl1pPr>
              <a:defRPr/>
            </a:lvl1pPr>
          </a:lstStyle>
          <a:p>
            <a:pPr>
              <a:defRPr/>
            </a:pPr>
            <a:fld id="{037053D2-F7C5-40FF-B205-FEE79793E902}" type="slidenum">
              <a:rPr/>
              <a:pPr>
                <a:defRPr/>
              </a:pPr>
              <a:t>‹N›</a:t>
            </a:fld>
            <a:endParaRP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contenuto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txBox="1">
            <a:spLocks noGrp="1"/>
          </p:cNvSpPr>
          <p:nvPr>
            <p:ph type="dt" sz="half" idx="10"/>
          </p:nvPr>
        </p:nvSpPr>
        <p:spPr>
          <a:ln/>
        </p:spPr>
        <p:txBody>
          <a:bodyPr/>
          <a:lstStyle>
            <a:lvl1pPr>
              <a:defRPr/>
            </a:lvl1pPr>
          </a:lstStyle>
          <a:p>
            <a:pPr>
              <a:defRPr/>
            </a:pPr>
            <a:fld id="{E8D2B92E-EAA1-413E-A871-9D3B2860B169}" type="datetime1">
              <a:rPr/>
              <a:pPr>
                <a:defRPr/>
              </a:pPr>
              <a:t>12/11/2015</a:t>
            </a:fld>
            <a:endParaRPr/>
          </a:p>
        </p:txBody>
      </p:sp>
      <p:sp>
        <p:nvSpPr>
          <p:cNvPr id="6" name="Segnaposto piè di pagina 4"/>
          <p:cNvSpPr txBox="1">
            <a:spLocks noGrp="1"/>
          </p:cNvSpPr>
          <p:nvPr>
            <p:ph type="ftr" sz="quarter" idx="11"/>
          </p:nvPr>
        </p:nvSpPr>
        <p:spPr>
          <a:ln/>
        </p:spPr>
        <p:txBody>
          <a:bodyPr/>
          <a:lstStyle>
            <a:lvl1pPr>
              <a:defRPr/>
            </a:lvl1pPr>
          </a:lstStyle>
          <a:p>
            <a:pPr>
              <a:defRPr/>
            </a:pPr>
            <a:endParaRPr/>
          </a:p>
        </p:txBody>
      </p:sp>
      <p:sp>
        <p:nvSpPr>
          <p:cNvPr id="7" name="Segnaposto numero diapositiva 5"/>
          <p:cNvSpPr txBox="1">
            <a:spLocks noGrp="1"/>
          </p:cNvSpPr>
          <p:nvPr>
            <p:ph type="sldNum" sz="quarter" idx="12"/>
          </p:nvPr>
        </p:nvSpPr>
        <p:spPr>
          <a:ln/>
        </p:spPr>
        <p:txBody>
          <a:bodyPr/>
          <a:lstStyle>
            <a:lvl1pPr>
              <a:defRPr/>
            </a:lvl1pPr>
          </a:lstStyle>
          <a:p>
            <a:pPr>
              <a:defRPr/>
            </a:pPr>
            <a:fld id="{3F117212-A6CE-4E8F-BCEB-722B0E627102}" type="slidenum">
              <a:rPr/>
              <a:pPr>
                <a:defRPr/>
              </a:pPr>
              <a:t>‹N›</a:t>
            </a:fld>
            <a:endParaRP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testo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it-IT"/>
              <a:t>Fare clic per modificare stili del testo dello schema</a:t>
            </a:r>
          </a:p>
        </p:txBody>
      </p:sp>
      <p:sp>
        <p:nvSpPr>
          <p:cNvPr id="4" name="Segnaposto contenuto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it-IT"/>
              <a:t>Fare clic per modificare stili del testo dello schema</a:t>
            </a:r>
          </a:p>
        </p:txBody>
      </p:sp>
      <p:sp>
        <p:nvSpPr>
          <p:cNvPr id="6" name="Segnaposto contenuto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txBox="1">
            <a:spLocks noGrp="1"/>
          </p:cNvSpPr>
          <p:nvPr>
            <p:ph type="dt" sz="half" idx="10"/>
          </p:nvPr>
        </p:nvSpPr>
        <p:spPr>
          <a:ln/>
        </p:spPr>
        <p:txBody>
          <a:bodyPr/>
          <a:lstStyle>
            <a:lvl1pPr>
              <a:defRPr/>
            </a:lvl1pPr>
          </a:lstStyle>
          <a:p>
            <a:pPr>
              <a:defRPr/>
            </a:pPr>
            <a:fld id="{92ACD900-EB3B-4EF0-80AE-03845FC21B26}" type="datetime1">
              <a:rPr/>
              <a:pPr>
                <a:defRPr/>
              </a:pPr>
              <a:t>12/11/2015</a:t>
            </a:fld>
            <a:endParaRPr/>
          </a:p>
        </p:txBody>
      </p:sp>
      <p:sp>
        <p:nvSpPr>
          <p:cNvPr id="8" name="Segnaposto piè di pagina 4"/>
          <p:cNvSpPr txBox="1">
            <a:spLocks noGrp="1"/>
          </p:cNvSpPr>
          <p:nvPr>
            <p:ph type="ftr" sz="quarter" idx="11"/>
          </p:nvPr>
        </p:nvSpPr>
        <p:spPr>
          <a:ln/>
        </p:spPr>
        <p:txBody>
          <a:bodyPr/>
          <a:lstStyle>
            <a:lvl1pPr>
              <a:defRPr/>
            </a:lvl1pPr>
          </a:lstStyle>
          <a:p>
            <a:pPr>
              <a:defRPr/>
            </a:pPr>
            <a:endParaRPr/>
          </a:p>
        </p:txBody>
      </p:sp>
      <p:sp>
        <p:nvSpPr>
          <p:cNvPr id="9" name="Segnaposto numero diapositiva 5"/>
          <p:cNvSpPr txBox="1">
            <a:spLocks noGrp="1"/>
          </p:cNvSpPr>
          <p:nvPr>
            <p:ph type="sldNum" sz="quarter" idx="12"/>
          </p:nvPr>
        </p:nvSpPr>
        <p:spPr>
          <a:ln/>
        </p:spPr>
        <p:txBody>
          <a:bodyPr/>
          <a:lstStyle>
            <a:lvl1pPr>
              <a:defRPr/>
            </a:lvl1pPr>
          </a:lstStyle>
          <a:p>
            <a:pPr>
              <a:defRPr/>
            </a:pPr>
            <a:fld id="{8C071F36-07D0-4D9C-B212-664C178DCCDE}" type="slidenum">
              <a:rPr/>
              <a:pPr>
                <a:defRPr/>
              </a:pPr>
              <a:t>‹N›</a:t>
            </a:fld>
            <a:endParaRP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data 3"/>
          <p:cNvSpPr txBox="1">
            <a:spLocks noGrp="1"/>
          </p:cNvSpPr>
          <p:nvPr>
            <p:ph type="dt" sz="half" idx="10"/>
          </p:nvPr>
        </p:nvSpPr>
        <p:spPr>
          <a:ln/>
        </p:spPr>
        <p:txBody>
          <a:bodyPr/>
          <a:lstStyle>
            <a:lvl1pPr>
              <a:defRPr/>
            </a:lvl1pPr>
          </a:lstStyle>
          <a:p>
            <a:pPr>
              <a:defRPr/>
            </a:pPr>
            <a:fld id="{BD8B12FC-6060-421B-A38F-954443A266A9}" type="datetime1">
              <a:rPr/>
              <a:pPr>
                <a:defRPr/>
              </a:pPr>
              <a:t>12/11/2015</a:t>
            </a:fld>
            <a:endParaRPr/>
          </a:p>
        </p:txBody>
      </p:sp>
      <p:sp>
        <p:nvSpPr>
          <p:cNvPr id="4" name="Segnaposto piè di pagina 4"/>
          <p:cNvSpPr txBox="1">
            <a:spLocks noGrp="1"/>
          </p:cNvSpPr>
          <p:nvPr>
            <p:ph type="ftr" sz="quarter" idx="11"/>
          </p:nvPr>
        </p:nvSpPr>
        <p:spPr>
          <a:ln/>
        </p:spPr>
        <p:txBody>
          <a:bodyPr/>
          <a:lstStyle>
            <a:lvl1pPr>
              <a:defRPr/>
            </a:lvl1pPr>
          </a:lstStyle>
          <a:p>
            <a:pPr>
              <a:defRPr/>
            </a:pPr>
            <a:endParaRPr/>
          </a:p>
        </p:txBody>
      </p:sp>
      <p:sp>
        <p:nvSpPr>
          <p:cNvPr id="5" name="Segnaposto numero diapositiva 5"/>
          <p:cNvSpPr txBox="1">
            <a:spLocks noGrp="1"/>
          </p:cNvSpPr>
          <p:nvPr>
            <p:ph type="sldNum" sz="quarter" idx="12"/>
          </p:nvPr>
        </p:nvSpPr>
        <p:spPr>
          <a:ln/>
        </p:spPr>
        <p:txBody>
          <a:bodyPr/>
          <a:lstStyle>
            <a:lvl1pPr>
              <a:defRPr/>
            </a:lvl1pPr>
          </a:lstStyle>
          <a:p>
            <a:pPr>
              <a:defRPr/>
            </a:pPr>
            <a:fld id="{42CA38F0-A149-4762-849F-421DC85E07E2}" type="slidenum">
              <a:rPr/>
              <a:pPr>
                <a:defRPr/>
              </a:pPr>
              <a:t>‹N›</a:t>
            </a:fld>
            <a:endParaRP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txBox="1">
            <a:spLocks noGrp="1"/>
          </p:cNvSpPr>
          <p:nvPr>
            <p:ph type="dt" sz="half" idx="10"/>
          </p:nvPr>
        </p:nvSpPr>
        <p:spPr>
          <a:ln/>
        </p:spPr>
        <p:txBody>
          <a:bodyPr/>
          <a:lstStyle>
            <a:lvl1pPr>
              <a:defRPr/>
            </a:lvl1pPr>
          </a:lstStyle>
          <a:p>
            <a:pPr>
              <a:defRPr/>
            </a:pPr>
            <a:fld id="{1BEC7E0B-2A21-41FC-B349-E3D88C74B525}" type="datetime1">
              <a:rPr/>
              <a:pPr>
                <a:defRPr/>
              </a:pPr>
              <a:t>12/11/2015</a:t>
            </a:fld>
            <a:endParaRPr/>
          </a:p>
        </p:txBody>
      </p:sp>
      <p:sp>
        <p:nvSpPr>
          <p:cNvPr id="3" name="Segnaposto piè di pagina 4"/>
          <p:cNvSpPr txBox="1">
            <a:spLocks noGrp="1"/>
          </p:cNvSpPr>
          <p:nvPr>
            <p:ph type="ftr" sz="quarter" idx="11"/>
          </p:nvPr>
        </p:nvSpPr>
        <p:spPr>
          <a:ln/>
        </p:spPr>
        <p:txBody>
          <a:bodyPr/>
          <a:lstStyle>
            <a:lvl1pPr>
              <a:defRPr/>
            </a:lvl1pPr>
          </a:lstStyle>
          <a:p>
            <a:pPr>
              <a:defRPr/>
            </a:pPr>
            <a:endParaRPr/>
          </a:p>
        </p:txBody>
      </p:sp>
      <p:sp>
        <p:nvSpPr>
          <p:cNvPr id="4" name="Segnaposto numero diapositiva 5"/>
          <p:cNvSpPr txBox="1">
            <a:spLocks noGrp="1"/>
          </p:cNvSpPr>
          <p:nvPr>
            <p:ph type="sldNum" sz="quarter" idx="12"/>
          </p:nvPr>
        </p:nvSpPr>
        <p:spPr>
          <a:ln/>
        </p:spPr>
        <p:txBody>
          <a:bodyPr/>
          <a:lstStyle>
            <a:lvl1pPr>
              <a:defRPr/>
            </a:lvl1pPr>
          </a:lstStyle>
          <a:p>
            <a:pPr>
              <a:defRPr/>
            </a:pPr>
            <a:fld id="{1D5C0562-9284-4DBD-B641-448FB77B317F}" type="slidenum">
              <a:rPr/>
              <a:pPr>
                <a:defRPr/>
              </a:pPr>
              <a:t>‹N›</a:t>
            </a:fld>
            <a:endParaRPr/>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txBox="1">
            <a:spLocks noGrp="1"/>
          </p:cNvSpPr>
          <p:nvPr>
            <p:ph type="title"/>
          </p:nvPr>
        </p:nvSpPr>
        <p:spPr>
          <a:xfrm>
            <a:off x="457200" y="273048"/>
            <a:ext cx="3008311" cy="1162046"/>
          </a:xfrm>
        </p:spPr>
        <p:txBody>
          <a:bodyPr anchor="b" anchorCtr="0"/>
          <a:lstStyle>
            <a:lvl1pPr algn="l">
              <a:defRPr sz="2000" b="1"/>
            </a:lvl1pPr>
          </a:lstStyle>
          <a:p>
            <a:pPr lvl="0"/>
            <a:r>
              <a:rPr lang="it-IT"/>
              <a:t>Fare clic per modificare lo stile del titolo</a:t>
            </a:r>
          </a:p>
        </p:txBody>
      </p:sp>
      <p:sp>
        <p:nvSpPr>
          <p:cNvPr id="3" name="Segnaposto contenuto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it-IT"/>
              <a:t>Fare clic per modificare stili del testo dello schema</a:t>
            </a:r>
          </a:p>
        </p:txBody>
      </p:sp>
      <p:sp>
        <p:nvSpPr>
          <p:cNvPr id="5" name="Segnaposto data 3"/>
          <p:cNvSpPr txBox="1">
            <a:spLocks noGrp="1"/>
          </p:cNvSpPr>
          <p:nvPr>
            <p:ph type="dt" sz="half" idx="10"/>
          </p:nvPr>
        </p:nvSpPr>
        <p:spPr>
          <a:ln/>
        </p:spPr>
        <p:txBody>
          <a:bodyPr/>
          <a:lstStyle>
            <a:lvl1pPr>
              <a:defRPr/>
            </a:lvl1pPr>
          </a:lstStyle>
          <a:p>
            <a:pPr>
              <a:defRPr/>
            </a:pPr>
            <a:fld id="{57A322BB-046C-4FD6-AD54-65B96787BBB4}" type="datetime1">
              <a:rPr/>
              <a:pPr>
                <a:defRPr/>
              </a:pPr>
              <a:t>12/11/2015</a:t>
            </a:fld>
            <a:endParaRPr/>
          </a:p>
        </p:txBody>
      </p:sp>
      <p:sp>
        <p:nvSpPr>
          <p:cNvPr id="6" name="Segnaposto piè di pagina 4"/>
          <p:cNvSpPr txBox="1">
            <a:spLocks noGrp="1"/>
          </p:cNvSpPr>
          <p:nvPr>
            <p:ph type="ftr" sz="quarter" idx="11"/>
          </p:nvPr>
        </p:nvSpPr>
        <p:spPr>
          <a:ln/>
        </p:spPr>
        <p:txBody>
          <a:bodyPr/>
          <a:lstStyle>
            <a:lvl1pPr>
              <a:defRPr/>
            </a:lvl1pPr>
          </a:lstStyle>
          <a:p>
            <a:pPr>
              <a:defRPr/>
            </a:pPr>
            <a:endParaRPr/>
          </a:p>
        </p:txBody>
      </p:sp>
      <p:sp>
        <p:nvSpPr>
          <p:cNvPr id="7" name="Segnaposto numero diapositiva 5"/>
          <p:cNvSpPr txBox="1">
            <a:spLocks noGrp="1"/>
          </p:cNvSpPr>
          <p:nvPr>
            <p:ph type="sldNum" sz="quarter" idx="12"/>
          </p:nvPr>
        </p:nvSpPr>
        <p:spPr>
          <a:ln/>
        </p:spPr>
        <p:txBody>
          <a:bodyPr/>
          <a:lstStyle>
            <a:lvl1pPr>
              <a:defRPr/>
            </a:lvl1pPr>
          </a:lstStyle>
          <a:p>
            <a:pPr>
              <a:defRPr/>
            </a:pPr>
            <a:fld id="{18408E18-FAC4-4B03-BCB4-2E007E251C52}" type="slidenum">
              <a:rPr/>
              <a:pPr>
                <a:defRPr/>
              </a:pPr>
              <a:t>‹N›</a:t>
            </a:fld>
            <a:endParaRP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txBox="1">
            <a:spLocks noGrp="1"/>
          </p:cNvSpPr>
          <p:nvPr>
            <p:ph type="title"/>
          </p:nvPr>
        </p:nvSpPr>
        <p:spPr>
          <a:xfrm>
            <a:off x="1792288" y="4800600"/>
            <a:ext cx="5486400" cy="566735"/>
          </a:xfrm>
        </p:spPr>
        <p:txBody>
          <a:bodyPr anchor="b" anchorCtr="0"/>
          <a:lstStyle>
            <a:lvl1pPr algn="l">
              <a:defRPr sz="2000" b="1"/>
            </a:lvl1pPr>
          </a:lstStyle>
          <a:p>
            <a:pPr lvl="0"/>
            <a:r>
              <a:rPr lang="it-IT"/>
              <a:t>Fare clic per modificare lo stile del titolo</a:t>
            </a:r>
          </a:p>
        </p:txBody>
      </p:sp>
      <p:sp>
        <p:nvSpPr>
          <p:cNvPr id="3" name="Segnaposto immagine 2"/>
          <p:cNvSpPr txBox="1">
            <a:spLocks noGrp="1"/>
          </p:cNvSpPr>
          <p:nvPr>
            <p:ph type="pic" idx="1"/>
          </p:nvPr>
        </p:nvSpPr>
        <p:spPr>
          <a:xfrm>
            <a:off x="1792288" y="612776"/>
            <a:ext cx="5486400" cy="4114800"/>
          </a:xfrm>
        </p:spPr>
        <p:txBody>
          <a:bodyPr/>
          <a:lstStyle>
            <a:lvl1pPr marL="0" indent="0">
              <a:buNone/>
              <a:defRPr/>
            </a:lvl1pPr>
          </a:lstStyle>
          <a:p>
            <a:pPr lvl="0"/>
            <a:endParaRPr lang="it-IT" noProof="0"/>
          </a:p>
        </p:txBody>
      </p:sp>
      <p:sp>
        <p:nvSpPr>
          <p:cNvPr id="4" name="Segnaposto testo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it-IT"/>
              <a:t>Fare clic per modificare stili del testo dello schema</a:t>
            </a:r>
          </a:p>
        </p:txBody>
      </p:sp>
      <p:sp>
        <p:nvSpPr>
          <p:cNvPr id="5" name="Segnaposto data 3"/>
          <p:cNvSpPr txBox="1">
            <a:spLocks noGrp="1"/>
          </p:cNvSpPr>
          <p:nvPr>
            <p:ph type="dt" sz="half" idx="10"/>
          </p:nvPr>
        </p:nvSpPr>
        <p:spPr>
          <a:ln/>
        </p:spPr>
        <p:txBody>
          <a:bodyPr/>
          <a:lstStyle>
            <a:lvl1pPr>
              <a:defRPr/>
            </a:lvl1pPr>
          </a:lstStyle>
          <a:p>
            <a:pPr>
              <a:defRPr/>
            </a:pPr>
            <a:fld id="{009ED1C4-5D99-490E-B5E2-233CEEF38F89}" type="datetime1">
              <a:rPr/>
              <a:pPr>
                <a:defRPr/>
              </a:pPr>
              <a:t>12/11/2015</a:t>
            </a:fld>
            <a:endParaRPr/>
          </a:p>
        </p:txBody>
      </p:sp>
      <p:sp>
        <p:nvSpPr>
          <p:cNvPr id="6" name="Segnaposto piè di pagina 4"/>
          <p:cNvSpPr txBox="1">
            <a:spLocks noGrp="1"/>
          </p:cNvSpPr>
          <p:nvPr>
            <p:ph type="ftr" sz="quarter" idx="11"/>
          </p:nvPr>
        </p:nvSpPr>
        <p:spPr>
          <a:ln/>
        </p:spPr>
        <p:txBody>
          <a:bodyPr/>
          <a:lstStyle>
            <a:lvl1pPr>
              <a:defRPr/>
            </a:lvl1pPr>
          </a:lstStyle>
          <a:p>
            <a:pPr>
              <a:defRPr/>
            </a:pPr>
            <a:endParaRPr/>
          </a:p>
        </p:txBody>
      </p:sp>
      <p:sp>
        <p:nvSpPr>
          <p:cNvPr id="7" name="Segnaposto numero diapositiva 5"/>
          <p:cNvSpPr txBox="1">
            <a:spLocks noGrp="1"/>
          </p:cNvSpPr>
          <p:nvPr>
            <p:ph type="sldNum" sz="quarter" idx="12"/>
          </p:nvPr>
        </p:nvSpPr>
        <p:spPr>
          <a:ln/>
        </p:spPr>
        <p:txBody>
          <a:bodyPr/>
          <a:lstStyle>
            <a:lvl1pPr>
              <a:defRPr/>
            </a:lvl1pPr>
          </a:lstStyle>
          <a:p>
            <a:pPr>
              <a:defRPr/>
            </a:pPr>
            <a:fld id="{756BB769-9EEE-4217-AA93-9EE5BF72253C}" type="slidenum">
              <a:rPr/>
              <a:pPr>
                <a:defRPr/>
              </a:pPr>
              <a:t>‹N›</a:t>
            </a:fld>
            <a:endParaRP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Segnaposto titolo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it-IT" smtClean="0"/>
              <a:t>Fare clic per modificare lo stile del titolo</a:t>
            </a:r>
          </a:p>
        </p:txBody>
      </p:sp>
      <p:sp>
        <p:nvSpPr>
          <p:cNvPr id="1027" name="Segnaposto testo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898989"/>
                </a:solidFill>
                <a:uFillTx/>
                <a:latin typeface="Calibri"/>
              </a:defRPr>
            </a:lvl1pPr>
          </a:lstStyle>
          <a:p>
            <a:pPr>
              <a:defRPr/>
            </a:pPr>
            <a:fld id="{27E60043-45C8-4BE6-B417-D41601E51F0B}" type="datetime1">
              <a:rPr/>
              <a:pPr>
                <a:defRPr/>
              </a:pPr>
              <a:t>12/11/2015</a:t>
            </a:fld>
            <a:endParaRPr/>
          </a:p>
        </p:txBody>
      </p:sp>
      <p:sp>
        <p:nvSpPr>
          <p:cNvPr id="5" name="Segnaposto piè di pagina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it-IT" sz="1200" b="0" i="0" u="none" strike="noStrike" kern="1200" cap="none" spc="0" baseline="0">
                <a:solidFill>
                  <a:srgbClr val="898989"/>
                </a:solidFill>
                <a:uFillTx/>
                <a:latin typeface="Calibri"/>
              </a:defRPr>
            </a:lvl1pPr>
          </a:lstStyle>
          <a:p>
            <a:pPr>
              <a:defRPr/>
            </a:pPr>
            <a:endParaRPr/>
          </a:p>
        </p:txBody>
      </p:sp>
      <p:sp>
        <p:nvSpPr>
          <p:cNvPr id="6" name="Segnaposto numero diapositiva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898989"/>
                </a:solidFill>
                <a:uFillTx/>
                <a:latin typeface="Calibri"/>
              </a:defRPr>
            </a:lvl1pPr>
          </a:lstStyle>
          <a:p>
            <a:pPr>
              <a:defRPr/>
            </a:pPr>
            <a:fld id="{1FB6E22A-D163-4B56-9331-EDBD9D8AEB76}" type="slidenum">
              <a:rPr/>
              <a:pPr>
                <a:defRPr/>
              </a:pPr>
              <a:t>‹N›</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spd="slow"/>
  <p:txStyles>
    <p:titleStyle>
      <a:lvl1pPr algn="ctr" rtl="0" eaLnBrk="0" fontAlgn="base">
        <a:spcBef>
          <a:spcPct val="0"/>
        </a:spcBef>
        <a:spcAft>
          <a:spcPct val="0"/>
        </a:spcAft>
        <a:defRPr lang="it-IT" sz="4400" kern="1200">
          <a:solidFill>
            <a:srgbClr val="000000"/>
          </a:solidFill>
          <a:latin typeface="Calibri"/>
        </a:defRPr>
      </a:lvl1pPr>
      <a:lvl2pPr algn="ctr" rtl="0" eaLnBrk="0" fontAlgn="base">
        <a:spcBef>
          <a:spcPct val="0"/>
        </a:spcBef>
        <a:spcAft>
          <a:spcPct val="0"/>
        </a:spcAft>
        <a:defRPr sz="4400">
          <a:solidFill>
            <a:srgbClr val="000000"/>
          </a:solidFill>
          <a:latin typeface="Calibri" pitchFamily="34" charset="0"/>
        </a:defRPr>
      </a:lvl2pPr>
      <a:lvl3pPr algn="ctr" rtl="0" eaLnBrk="0" fontAlgn="base">
        <a:spcBef>
          <a:spcPct val="0"/>
        </a:spcBef>
        <a:spcAft>
          <a:spcPct val="0"/>
        </a:spcAft>
        <a:defRPr sz="4400">
          <a:solidFill>
            <a:srgbClr val="000000"/>
          </a:solidFill>
          <a:latin typeface="Calibri" pitchFamily="34" charset="0"/>
        </a:defRPr>
      </a:lvl3pPr>
      <a:lvl4pPr algn="ctr" rtl="0" eaLnBrk="0" fontAlgn="base">
        <a:spcBef>
          <a:spcPct val="0"/>
        </a:spcBef>
        <a:spcAft>
          <a:spcPct val="0"/>
        </a:spcAft>
        <a:defRPr sz="4400">
          <a:solidFill>
            <a:srgbClr val="000000"/>
          </a:solidFill>
          <a:latin typeface="Calibri" pitchFamily="34" charset="0"/>
        </a:defRPr>
      </a:lvl4pPr>
      <a:lvl5pPr algn="ctr" rtl="0" eaLnBrk="0" fontAlgn="base">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a:spcBef>
          <a:spcPts val="800"/>
        </a:spcBef>
        <a:spcAft>
          <a:spcPct val="0"/>
        </a:spcAft>
        <a:buSzPct val="100000"/>
        <a:buFont typeface="Arial" charset="0"/>
        <a:buChar char="•"/>
        <a:defRPr lang="it-IT" sz="3200" kern="1200">
          <a:solidFill>
            <a:srgbClr val="000000"/>
          </a:solidFill>
          <a:latin typeface="Calibri"/>
        </a:defRPr>
      </a:lvl1pPr>
      <a:lvl2pPr marL="742950" lvl="1" indent="-285750" algn="l" rtl="0" eaLnBrk="0" fontAlgn="base">
        <a:spcBef>
          <a:spcPts val="700"/>
        </a:spcBef>
        <a:spcAft>
          <a:spcPct val="0"/>
        </a:spcAft>
        <a:buSzPct val="100000"/>
        <a:buFont typeface="Arial" charset="0"/>
        <a:buChar char="–"/>
        <a:defRPr lang="it-IT" sz="2800" kern="1200">
          <a:solidFill>
            <a:srgbClr val="000000"/>
          </a:solidFill>
          <a:latin typeface="Calibri"/>
        </a:defRPr>
      </a:lvl2pPr>
      <a:lvl3pPr marL="1143000" lvl="2" indent="-228600" algn="l" rtl="0" eaLnBrk="0" fontAlgn="base">
        <a:spcBef>
          <a:spcPts val="600"/>
        </a:spcBef>
        <a:spcAft>
          <a:spcPct val="0"/>
        </a:spcAft>
        <a:buSzPct val="100000"/>
        <a:buFont typeface="Arial" charset="0"/>
        <a:buChar char="•"/>
        <a:defRPr lang="it-IT" sz="2400" kern="1200">
          <a:solidFill>
            <a:srgbClr val="000000"/>
          </a:solidFill>
          <a:latin typeface="Calibri"/>
        </a:defRPr>
      </a:lvl3pPr>
      <a:lvl4pPr marL="1600200" lvl="3" indent="-228600" algn="l" rtl="0" eaLnBrk="0" fontAlgn="base">
        <a:spcBef>
          <a:spcPts val="500"/>
        </a:spcBef>
        <a:spcAft>
          <a:spcPct val="0"/>
        </a:spcAft>
        <a:buSzPct val="100000"/>
        <a:buFont typeface="Arial" charset="0"/>
        <a:buChar char="–"/>
        <a:defRPr lang="it-IT" sz="2000" kern="1200">
          <a:solidFill>
            <a:srgbClr val="000000"/>
          </a:solidFill>
          <a:latin typeface="Calibri"/>
        </a:defRPr>
      </a:lvl4pPr>
      <a:lvl5pPr marL="2057400" lvl="4" indent="-228600" algn="l" rtl="0" eaLnBrk="0" fontAlgn="base">
        <a:spcBef>
          <a:spcPts val="500"/>
        </a:spcBef>
        <a:spcAft>
          <a:spcPct val="0"/>
        </a:spcAft>
        <a:buSzPct val="100000"/>
        <a:buFont typeface="Arial" charset="0"/>
        <a:buChar char="»"/>
        <a:defRPr lang="it-IT"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it-IT"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it-IT"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it-IT"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it-IT"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3313" name="Titolo 1"/>
          <p:cNvSpPr txBox="1">
            <a:spLocks noGrp="1"/>
          </p:cNvSpPr>
          <p:nvPr>
            <p:ph type="ctrTitle"/>
          </p:nvPr>
        </p:nvSpPr>
        <p:spPr>
          <a:xfrm>
            <a:off x="685800" y="2130425"/>
            <a:ext cx="7772400" cy="1470025"/>
          </a:xfrm>
        </p:spPr>
        <p:txBody>
          <a:bodyPr/>
          <a:lstStyle/>
          <a:p>
            <a:pPr eaLnBrk="1"/>
            <a:r>
              <a:rPr sz="3200" b="1" smtClean="0">
                <a:latin typeface="Calibri" pitchFamily="34" charset="0"/>
              </a:rPr>
              <a:t>Proposta di revisione del </a:t>
            </a:r>
            <a:br>
              <a:rPr sz="3200" b="1" smtClean="0">
                <a:latin typeface="Calibri" pitchFamily="34" charset="0"/>
              </a:rPr>
            </a:br>
            <a:r>
              <a:rPr sz="3200" b="1" smtClean="0">
                <a:latin typeface="Calibri" pitchFamily="34" charset="0"/>
              </a:rPr>
              <a:t>decreto legislativo 13 ottobre 2005, n. 217</a:t>
            </a:r>
          </a:p>
        </p:txBody>
      </p:sp>
      <p:sp>
        <p:nvSpPr>
          <p:cNvPr id="13314" name="Sottotitolo 2"/>
          <p:cNvSpPr txBox="1">
            <a:spLocks noGrp="1"/>
          </p:cNvSpPr>
          <p:nvPr>
            <p:ph type="subTitle" idx="1"/>
          </p:nvPr>
        </p:nvSpPr>
        <p:spPr>
          <a:xfrm>
            <a:off x="827088" y="3886200"/>
            <a:ext cx="7632700" cy="1752600"/>
          </a:xfrm>
        </p:spPr>
        <p:txBody>
          <a:bodyPr/>
          <a:lstStyle/>
          <a:p>
            <a:pPr eaLnBrk="1">
              <a:lnSpc>
                <a:spcPct val="80000"/>
              </a:lnSpc>
              <a:spcBef>
                <a:spcPts val="1000"/>
              </a:spcBef>
            </a:pPr>
            <a:r>
              <a:rPr sz="4000" smtClean="0">
                <a:solidFill>
                  <a:srgbClr val="000000"/>
                </a:solidFill>
                <a:latin typeface="Calibri" pitchFamily="34" charset="0"/>
              </a:rPr>
              <a:t>Predisposto ai sensi della </a:t>
            </a:r>
          </a:p>
          <a:p>
            <a:pPr eaLnBrk="1">
              <a:lnSpc>
                <a:spcPct val="80000"/>
              </a:lnSpc>
              <a:spcBef>
                <a:spcPts val="1000"/>
              </a:spcBef>
            </a:pPr>
            <a:r>
              <a:rPr sz="4000" smtClean="0">
                <a:solidFill>
                  <a:srgbClr val="000000"/>
                </a:solidFill>
                <a:latin typeface="Calibri" pitchFamily="34" charset="0"/>
              </a:rPr>
              <a:t>legge 7 agosto 2015, n. 124 </a:t>
            </a:r>
          </a:p>
          <a:p>
            <a:pPr eaLnBrk="1">
              <a:lnSpc>
                <a:spcPct val="80000"/>
              </a:lnSpc>
              <a:spcBef>
                <a:spcPts val="1000"/>
              </a:spcBef>
            </a:pPr>
            <a:r>
              <a:rPr sz="4000" smtClean="0">
                <a:solidFill>
                  <a:srgbClr val="000000"/>
                </a:solidFill>
                <a:latin typeface="Calibri" pitchFamily="34" charset="0"/>
              </a:rPr>
              <a:t>(c.d. legge Madia)</a:t>
            </a:r>
          </a:p>
          <a:p>
            <a:pPr eaLnBrk="1">
              <a:lnSpc>
                <a:spcPct val="80000"/>
              </a:lnSpc>
              <a:spcBef>
                <a:spcPts val="200"/>
              </a:spcBef>
            </a:pPr>
            <a:endParaRPr sz="800" smtClean="0">
              <a:solidFill>
                <a:srgbClr val="000000"/>
              </a:solidFill>
              <a:latin typeface="Calibri" pitchFamily="34" charset="0"/>
            </a:endParaRPr>
          </a:p>
          <a:p>
            <a:pPr eaLnBrk="1">
              <a:lnSpc>
                <a:spcPct val="80000"/>
              </a:lnSpc>
              <a:spcBef>
                <a:spcPts val="200"/>
              </a:spcBef>
            </a:pPr>
            <a:endParaRPr sz="800" smtClean="0">
              <a:solidFill>
                <a:srgbClr val="000000"/>
              </a:solidFill>
              <a:latin typeface="Calibri" pitchFamily="34" charset="0"/>
            </a:endParaRPr>
          </a:p>
        </p:txBody>
      </p:sp>
      <p:pic>
        <p:nvPicPr>
          <p:cNvPr id="13315" name="Picture 2"/>
          <p:cNvPicPr>
            <a:picLocks noChangeAspect="1"/>
          </p:cNvPicPr>
          <p:nvPr/>
        </p:nvPicPr>
        <p:blipFill>
          <a:blip r:embed="rId2"/>
          <a:srcRect/>
          <a:stretch>
            <a:fillRect/>
          </a:stretch>
        </p:blipFill>
        <p:spPr bwMode="auto">
          <a:xfrm>
            <a:off x="1376363" y="260350"/>
            <a:ext cx="6389687" cy="1704975"/>
          </a:xfrm>
          <a:prstGeom prst="rect">
            <a:avLst/>
          </a:prstGeom>
          <a:noFill/>
          <a:ln w="9525">
            <a:noFill/>
            <a:miter lim="800000"/>
            <a:headEnd/>
            <a:tailEnd/>
          </a:ln>
        </p:spPr>
      </p:pic>
      <p:sp>
        <p:nvSpPr>
          <p:cNvPr id="13316" name="Sottotitolo 2"/>
          <p:cNvSpPr txBox="1">
            <a:spLocks noChangeArrowheads="1"/>
          </p:cNvSpPr>
          <p:nvPr/>
        </p:nvSpPr>
        <p:spPr bwMode="auto">
          <a:xfrm>
            <a:off x="3059113" y="6021388"/>
            <a:ext cx="3457575" cy="744537"/>
          </a:xfrm>
          <a:prstGeom prst="rect">
            <a:avLst/>
          </a:prstGeom>
          <a:noFill/>
          <a:ln w="9525">
            <a:noFill/>
            <a:miter lim="800000"/>
            <a:headEnd/>
            <a:tailEnd/>
          </a:ln>
        </p:spPr>
        <p:txBody>
          <a:bodyPr anchorCtr="1"/>
          <a:lstStyle/>
          <a:p>
            <a:pPr algn="ctr">
              <a:spcBef>
                <a:spcPts val="700"/>
              </a:spcBef>
            </a:pPr>
            <a:r>
              <a:rPr lang="it-IT" sz="2800">
                <a:solidFill>
                  <a:srgbClr val="000000"/>
                </a:solidFill>
                <a:latin typeface="Calibri" pitchFamily="34" charset="0"/>
              </a:rPr>
              <a:t>12 novembre 2015</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57200" y="1600200"/>
          <a:ext cx="8229600" cy="3409950"/>
        </p:xfrm>
        <a:graphic>
          <a:graphicData uri="http://schemas.openxmlformats.org/drawingml/2006/table">
            <a:tbl>
              <a:tblPr firstRow="1" bandRow="1">
                <a:tableStyleId>{5C22544A-7EE6-4342-B048-85BDC9FD1C3A}</a:tableStyleId>
              </a:tblPr>
              <a:tblGrid>
                <a:gridCol w="914400"/>
                <a:gridCol w="914400"/>
                <a:gridCol w="914400"/>
                <a:gridCol w="914400"/>
                <a:gridCol w="914400"/>
                <a:gridCol w="914400"/>
                <a:gridCol w="914400"/>
                <a:gridCol w="914400"/>
                <a:gridCol w="914400"/>
              </a:tblGrid>
              <a:tr h="370840">
                <a:tc>
                  <a:txBody>
                    <a:bodyPr/>
                    <a:lstStyle/>
                    <a:p>
                      <a:pPr algn="ctr" fontAlgn="ctr"/>
                      <a:r>
                        <a:rPr lang="it-IT" sz="1000" b="1" i="0" u="none" strike="noStrike" dirty="0">
                          <a:effectLst/>
                          <a:latin typeface="Arial"/>
                        </a:rPr>
                        <a:t>ruolo</a:t>
                      </a:r>
                    </a:p>
                  </a:txBody>
                  <a:tcPr marL="9525" marR="9525" marT="9525" marB="0" anchor="ctr"/>
                </a:tc>
                <a:tc>
                  <a:txBody>
                    <a:bodyPr/>
                    <a:lstStyle/>
                    <a:p>
                      <a:pPr algn="ctr" fontAlgn="ctr"/>
                      <a:r>
                        <a:rPr lang="it-IT" sz="1000" b="1" i="0" u="none" strike="noStrike" dirty="0">
                          <a:effectLst/>
                          <a:latin typeface="Arial"/>
                        </a:rPr>
                        <a:t>qualifica</a:t>
                      </a:r>
                    </a:p>
                  </a:txBody>
                  <a:tcPr marL="9525" marR="9525" marT="9525" marB="0" anchor="ctr"/>
                </a:tc>
                <a:tc>
                  <a:txBody>
                    <a:bodyPr/>
                    <a:lstStyle/>
                    <a:p>
                      <a:pPr algn="ctr" fontAlgn="ctr"/>
                      <a:r>
                        <a:rPr lang="it-IT" sz="1000" b="1" i="0" u="none" strike="noStrike">
                          <a:effectLst/>
                          <a:latin typeface="Arial"/>
                        </a:rPr>
                        <a:t>procedura di accesso</a:t>
                      </a:r>
                    </a:p>
                  </a:txBody>
                  <a:tcPr marL="9525" marR="9525" marT="9525" marB="0" anchor="ctr"/>
                </a:tc>
                <a:tc>
                  <a:txBody>
                    <a:bodyPr/>
                    <a:lstStyle/>
                    <a:p>
                      <a:pPr algn="ctr" fontAlgn="ctr"/>
                      <a:r>
                        <a:rPr lang="it-IT" sz="1000" b="1" i="0" u="none" strike="noStrike">
                          <a:effectLst/>
                          <a:latin typeface="Arial"/>
                        </a:rPr>
                        <a:t>riserve</a:t>
                      </a:r>
                    </a:p>
                  </a:txBody>
                  <a:tcPr marL="9525" marR="9525" marT="9525" marB="0" anchor="ctr"/>
                </a:tc>
                <a:tc>
                  <a:txBody>
                    <a:bodyPr/>
                    <a:lstStyle/>
                    <a:p>
                      <a:pPr algn="ctr" fontAlgn="ctr"/>
                      <a:r>
                        <a:rPr lang="it-IT" sz="1000" b="1" i="0" u="none" strike="noStrike">
                          <a:effectLst/>
                          <a:latin typeface="Arial"/>
                        </a:rPr>
                        <a:t>descrizione</a:t>
                      </a:r>
                    </a:p>
                  </a:txBody>
                  <a:tcPr marL="9525" marR="9525" marT="9525" marB="0" anchor="ctr"/>
                </a:tc>
                <a:tc>
                  <a:txBody>
                    <a:bodyPr/>
                    <a:lstStyle/>
                    <a:p>
                      <a:pPr algn="ctr" fontAlgn="ctr"/>
                      <a:r>
                        <a:rPr lang="it-IT" sz="1000" b="1" i="0" u="none" strike="noStrike">
                          <a:effectLst/>
                          <a:latin typeface="Arial"/>
                        </a:rPr>
                        <a:t>regolamento del concorso</a:t>
                      </a:r>
                    </a:p>
                  </a:txBody>
                  <a:tcPr marL="9525" marR="9525" marT="9525" marB="0" anchor="ctr"/>
                </a:tc>
                <a:tc>
                  <a:txBody>
                    <a:bodyPr/>
                    <a:lstStyle/>
                    <a:p>
                      <a:pPr algn="ctr" fontAlgn="ctr"/>
                      <a:r>
                        <a:rPr lang="it-IT" sz="1000" b="1" i="0" u="none" strike="noStrike">
                          <a:effectLst/>
                          <a:latin typeface="Arial"/>
                        </a:rPr>
                        <a:t>durata corso di formazione e tirocinio</a:t>
                      </a:r>
                    </a:p>
                  </a:txBody>
                  <a:tcPr marL="9525" marR="9525" marT="9525" marB="0" anchor="ctr"/>
                </a:tc>
                <a:tc>
                  <a:txBody>
                    <a:bodyPr/>
                    <a:lstStyle/>
                    <a:p>
                      <a:pPr algn="ctr" fontAlgn="ctr"/>
                      <a:r>
                        <a:rPr lang="it-IT" sz="1000" b="1" i="0" u="none" strike="noStrike">
                          <a:effectLst/>
                          <a:latin typeface="Arial"/>
                        </a:rPr>
                        <a:t>regolamento del corso </a:t>
                      </a:r>
                    </a:p>
                  </a:txBody>
                  <a:tcPr marL="9525" marR="9525" marT="9525" marB="0" anchor="ctr"/>
                </a:tc>
                <a:tc>
                  <a:txBody>
                    <a:bodyPr/>
                    <a:lstStyle/>
                    <a:p>
                      <a:pPr algn="ctr" fontAlgn="ctr"/>
                      <a:r>
                        <a:rPr lang="it-IT" sz="1000" b="1" i="0" u="none" strike="noStrike">
                          <a:effectLst/>
                          <a:latin typeface="Arial"/>
                        </a:rPr>
                        <a:t>dimissioni ed espulsioni</a:t>
                      </a:r>
                    </a:p>
                  </a:txBody>
                  <a:tcPr marL="9525" marR="9525" marT="9525" marB="0" anchor="ctr"/>
                </a:tc>
              </a:tr>
              <a:tr h="370840">
                <a:tc>
                  <a:txBody>
                    <a:bodyPr/>
                    <a:lstStyle/>
                    <a:p>
                      <a:pPr algn="ctr" fontAlgn="ctr"/>
                      <a:r>
                        <a:rPr lang="it-IT" sz="1000" b="0" i="0" u="none" strike="noStrike" dirty="0">
                          <a:effectLst/>
                          <a:latin typeface="Arial"/>
                        </a:rPr>
                        <a:t>vigile del fuoco</a:t>
                      </a:r>
                    </a:p>
                  </a:txBody>
                  <a:tcPr marL="9525" marR="9525" marT="9525" marB="0" anchor="ctr"/>
                </a:tc>
                <a:tc>
                  <a:txBody>
                    <a:bodyPr/>
                    <a:lstStyle/>
                    <a:p>
                      <a:pPr algn="ctr" fontAlgn="ctr"/>
                      <a:r>
                        <a:rPr lang="it-IT" sz="1000" b="0" i="0" u="none" strike="noStrike">
                          <a:effectLst/>
                          <a:latin typeface="Arial"/>
                        </a:rPr>
                        <a:t>vigile del fuoco</a:t>
                      </a:r>
                    </a:p>
                  </a:txBody>
                  <a:tcPr marL="9525" marR="9525" marT="9525" marB="0" anchor="ctr"/>
                </a:tc>
                <a:tc>
                  <a:txBody>
                    <a:bodyPr/>
                    <a:lstStyle/>
                    <a:p>
                      <a:pPr algn="ctr" fontAlgn="ctr"/>
                      <a:r>
                        <a:rPr lang="it-IT" sz="1000" b="0" i="0" u="none" strike="noStrike">
                          <a:effectLst/>
                          <a:latin typeface="Arial"/>
                        </a:rPr>
                        <a:t>concorso pubblico</a:t>
                      </a:r>
                    </a:p>
                  </a:txBody>
                  <a:tcPr marL="9525" marR="9525" marT="9525" marB="0" anchor="ctr"/>
                </a:tc>
                <a:tc>
                  <a:txBody>
                    <a:bodyPr/>
                    <a:lstStyle/>
                    <a:p>
                      <a:pPr algn="ctr" fontAlgn="ctr"/>
                      <a:r>
                        <a:rPr lang="it-IT" sz="1000" b="0" i="0" u="none" strike="noStrike">
                          <a:effectLst/>
                          <a:latin typeface="Arial"/>
                        </a:rPr>
                        <a:t>10% servizio civile, 45% militari, 25% volontari VF</a:t>
                      </a:r>
                    </a:p>
                  </a:txBody>
                  <a:tcPr marL="9525" marR="9525" marT="9525" marB="0" anchor="ctr"/>
                </a:tc>
                <a:tc>
                  <a:txBody>
                    <a:bodyPr/>
                    <a:lstStyle/>
                    <a:p>
                      <a:pPr algn="ctr" fontAlgn="ctr"/>
                      <a:r>
                        <a:rPr lang="it-IT" sz="1000" b="0" i="0" u="none" strike="noStrike">
                          <a:effectLst/>
                          <a:latin typeface="Arial"/>
                        </a:rPr>
                        <a:t>titoli ed esami</a:t>
                      </a:r>
                    </a:p>
                  </a:txBody>
                  <a:tcPr marL="9525" marR="9525" marT="9525" marB="0" anchor="ctr"/>
                </a:tc>
                <a:tc>
                  <a:txBody>
                    <a:bodyPr/>
                    <a:lstStyle/>
                    <a:p>
                      <a:pPr algn="ctr" fontAlgn="ctr"/>
                      <a:r>
                        <a:rPr lang="it-IT" sz="1000" b="0" i="0" u="none" strike="noStrike">
                          <a:effectLst/>
                          <a:latin typeface="Arial"/>
                        </a:rPr>
                        <a:t>regolamento Ministro</a:t>
                      </a:r>
                    </a:p>
                  </a:txBody>
                  <a:tcPr marL="9525" marR="9525" marT="9525" marB="0" anchor="ctr"/>
                </a:tc>
                <a:tc>
                  <a:txBody>
                    <a:bodyPr/>
                    <a:lstStyle/>
                    <a:p>
                      <a:pPr algn="ctr" fontAlgn="ctr"/>
                      <a:r>
                        <a:rPr lang="it-IT" sz="1000" b="0" i="0" u="none" strike="noStrike">
                          <a:effectLst/>
                          <a:latin typeface="Arial"/>
                        </a:rPr>
                        <a:t>6 + 3 mesi</a:t>
                      </a:r>
                    </a:p>
                  </a:txBody>
                  <a:tcPr marL="9525" marR="9525" marT="9525" marB="0" anchor="ctr"/>
                </a:tc>
                <a:tc>
                  <a:txBody>
                    <a:bodyPr/>
                    <a:lstStyle/>
                    <a:p>
                      <a:pPr algn="ctr" fontAlgn="ctr"/>
                      <a:r>
                        <a:rPr lang="it-IT" sz="1000" b="0" i="0" u="none" strike="noStrike">
                          <a:effectLst/>
                          <a:latin typeface="Arial"/>
                        </a:rPr>
                        <a:t>decreto Ministro</a:t>
                      </a:r>
                    </a:p>
                  </a:txBody>
                  <a:tcPr marL="9525" marR="9525" marT="9525" marB="0" anchor="ctr"/>
                </a:tc>
                <a:tc>
                  <a:txBody>
                    <a:bodyPr/>
                    <a:lstStyle/>
                    <a:p>
                      <a:pPr algn="ctr" fontAlgn="ctr"/>
                      <a:r>
                        <a:rPr lang="it-IT" sz="1000" b="0" i="0" u="none" strike="noStrike">
                          <a:effectLst/>
                          <a:latin typeface="Arial"/>
                        </a:rPr>
                        <a:t>45 gg e 68 gg</a:t>
                      </a:r>
                    </a:p>
                  </a:txBody>
                  <a:tcPr marL="9525" marR="9525" marT="9525" marB="0" anchor="ctr"/>
                </a:tc>
              </a:tr>
              <a:tr h="370840">
                <a:tc>
                  <a:txBody>
                    <a:bodyPr/>
                    <a:lstStyle/>
                    <a:p>
                      <a:pPr algn="ctr" fontAlgn="ctr"/>
                      <a:r>
                        <a:rPr lang="it-IT" sz="1000" b="0" i="0" u="none" strike="noStrike">
                          <a:effectLst/>
                          <a:latin typeface="Arial"/>
                        </a:rPr>
                        <a:t>capo squadra e capo reparto</a:t>
                      </a:r>
                    </a:p>
                  </a:txBody>
                  <a:tcPr marL="9525" marR="9525" marT="9525" marB="0" anchor="ctr"/>
                </a:tc>
                <a:tc>
                  <a:txBody>
                    <a:bodyPr/>
                    <a:lstStyle/>
                    <a:p>
                      <a:pPr algn="ctr" fontAlgn="ctr"/>
                      <a:r>
                        <a:rPr lang="it-IT" sz="1000" b="0" i="0" u="none" strike="noStrike">
                          <a:effectLst/>
                          <a:latin typeface="Arial"/>
                        </a:rPr>
                        <a:t>capo squadra</a:t>
                      </a:r>
                    </a:p>
                  </a:txBody>
                  <a:tcPr marL="9525" marR="9525" marT="9525" marB="0" anchor="ctr"/>
                </a:tc>
                <a:tc>
                  <a:txBody>
                    <a:bodyPr/>
                    <a:lstStyle/>
                    <a:p>
                      <a:pPr algn="ctr" fontAlgn="ctr"/>
                      <a:r>
                        <a:rPr lang="it-IT" sz="1000" b="0" i="0" u="none" strike="noStrike">
                          <a:effectLst/>
                          <a:latin typeface="Arial"/>
                        </a:rPr>
                        <a:t>concorso interno</a:t>
                      </a:r>
                    </a:p>
                  </a:txBody>
                  <a:tcPr marL="9525" marR="9525" marT="9525" marB="0" anchor="ctr"/>
                </a:tc>
                <a:tc>
                  <a:txBody>
                    <a:bodyPr/>
                    <a:lstStyle/>
                    <a:p>
                      <a:pPr algn="ctr" fontAlgn="ctr"/>
                      <a:r>
                        <a:rPr lang="it-IT" sz="1000" b="0" i="0" u="none" strike="noStrike">
                          <a:effectLst/>
                          <a:latin typeface="Arial"/>
                        </a:rPr>
                        <a:t>_</a:t>
                      </a:r>
                    </a:p>
                  </a:txBody>
                  <a:tcPr marL="9525" marR="9525" marT="9525" marB="0" anchor="ctr"/>
                </a:tc>
                <a:tc>
                  <a:txBody>
                    <a:bodyPr/>
                    <a:lstStyle/>
                    <a:p>
                      <a:pPr algn="ctr" fontAlgn="ctr"/>
                      <a:r>
                        <a:rPr lang="it-IT" sz="1000" b="0" i="0" u="none" strike="noStrike" dirty="0">
                          <a:effectLst/>
                          <a:latin typeface="Arial"/>
                        </a:rPr>
                        <a:t>titoli e superamento corso formazione</a:t>
                      </a:r>
                    </a:p>
                  </a:txBody>
                  <a:tcPr marL="9525" marR="9525" marT="9525" marB="0" anchor="ctr"/>
                </a:tc>
                <a:tc>
                  <a:txBody>
                    <a:bodyPr/>
                    <a:lstStyle/>
                    <a:p>
                      <a:pPr algn="ctr" fontAlgn="ctr"/>
                      <a:r>
                        <a:rPr lang="it-IT" sz="1000" b="0" i="0" u="none" strike="noStrike">
                          <a:effectLst/>
                          <a:latin typeface="Arial"/>
                        </a:rPr>
                        <a:t>decreto Ministro</a:t>
                      </a:r>
                    </a:p>
                  </a:txBody>
                  <a:tcPr marL="9525" marR="9525" marT="9525" marB="0" anchor="ctr"/>
                </a:tc>
                <a:tc>
                  <a:txBody>
                    <a:bodyPr/>
                    <a:lstStyle/>
                    <a:p>
                      <a:pPr algn="ctr" fontAlgn="ctr"/>
                      <a:r>
                        <a:rPr lang="it-IT" sz="1000" b="0" i="0" u="none" strike="noStrike">
                          <a:effectLst/>
                          <a:latin typeface="Arial"/>
                        </a:rPr>
                        <a:t>3 mesi</a:t>
                      </a:r>
                    </a:p>
                  </a:txBody>
                  <a:tcPr marL="9525" marR="9525" marT="9525" marB="0" anchor="ctr"/>
                </a:tc>
                <a:tc>
                  <a:txBody>
                    <a:bodyPr/>
                    <a:lstStyle/>
                    <a:p>
                      <a:pPr algn="ctr" fontAlgn="ctr"/>
                      <a:r>
                        <a:rPr lang="it-IT" sz="1000" b="0" i="0" u="none" strike="noStrike">
                          <a:effectLst/>
                          <a:latin typeface="Arial"/>
                        </a:rPr>
                        <a:t>nell'ambito del regolamento del concorso</a:t>
                      </a:r>
                    </a:p>
                  </a:txBody>
                  <a:tcPr marL="9525" marR="9525" marT="9525" marB="0" anchor="ctr"/>
                </a:tc>
                <a:tc>
                  <a:txBody>
                    <a:bodyPr/>
                    <a:lstStyle/>
                    <a:p>
                      <a:pPr algn="ctr" fontAlgn="ctr"/>
                      <a:r>
                        <a:rPr lang="it-IT" sz="1000" b="0" i="0" u="none" strike="noStrike">
                          <a:effectLst/>
                          <a:latin typeface="Arial"/>
                        </a:rPr>
                        <a:t>20 gg</a:t>
                      </a:r>
                    </a:p>
                  </a:txBody>
                  <a:tcPr marL="9525" marR="9525" marT="9525" marB="0" anchor="ctr"/>
                </a:tc>
              </a:tr>
              <a:tr h="370840">
                <a:tc>
                  <a:txBody>
                    <a:bodyPr/>
                    <a:lstStyle/>
                    <a:p>
                      <a:pPr algn="ctr" fontAlgn="ctr"/>
                      <a:r>
                        <a:rPr lang="it-IT" sz="1000" b="0" i="0" u="none" strike="noStrike">
                          <a:effectLst/>
                          <a:latin typeface="Arial"/>
                        </a:rPr>
                        <a:t>capo squadra e capo reparto</a:t>
                      </a:r>
                    </a:p>
                  </a:txBody>
                  <a:tcPr marL="9525" marR="9525" marT="9525" marB="0" anchor="ctr"/>
                </a:tc>
                <a:tc>
                  <a:txBody>
                    <a:bodyPr/>
                    <a:lstStyle/>
                    <a:p>
                      <a:pPr algn="ctr" fontAlgn="ctr"/>
                      <a:r>
                        <a:rPr lang="it-IT" sz="1000" b="0" i="0" u="none" strike="noStrike">
                          <a:effectLst/>
                          <a:latin typeface="Arial"/>
                        </a:rPr>
                        <a:t>capo reparto</a:t>
                      </a:r>
                    </a:p>
                  </a:txBody>
                  <a:tcPr marL="9525" marR="9525" marT="9525" marB="0" anchor="ctr"/>
                </a:tc>
                <a:tc>
                  <a:txBody>
                    <a:bodyPr/>
                    <a:lstStyle/>
                    <a:p>
                      <a:pPr algn="ctr" fontAlgn="ctr"/>
                      <a:r>
                        <a:rPr lang="it-IT" sz="1000" b="0" i="0" u="none" strike="noStrike">
                          <a:effectLst/>
                          <a:latin typeface="Arial"/>
                        </a:rPr>
                        <a:t>concorso interno</a:t>
                      </a:r>
                    </a:p>
                  </a:txBody>
                  <a:tcPr marL="9525" marR="9525" marT="9525" marB="0" anchor="ctr"/>
                </a:tc>
                <a:tc>
                  <a:txBody>
                    <a:bodyPr/>
                    <a:lstStyle/>
                    <a:p>
                      <a:pPr algn="ctr" fontAlgn="ctr"/>
                      <a:r>
                        <a:rPr lang="it-IT" sz="1000" b="0" i="0" u="none" strike="noStrike">
                          <a:effectLst/>
                          <a:latin typeface="Arial"/>
                        </a:rPr>
                        <a:t>_</a:t>
                      </a:r>
                    </a:p>
                  </a:txBody>
                  <a:tcPr marL="9525" marR="9525" marT="9525" marB="0" anchor="ctr"/>
                </a:tc>
                <a:tc>
                  <a:txBody>
                    <a:bodyPr/>
                    <a:lstStyle/>
                    <a:p>
                      <a:pPr algn="ctr" fontAlgn="ctr"/>
                      <a:r>
                        <a:rPr lang="it-IT" sz="1000" b="0" i="0" u="none" strike="noStrike">
                          <a:effectLst/>
                          <a:latin typeface="Arial"/>
                        </a:rPr>
                        <a:t>titoli e superamento corso formazione</a:t>
                      </a:r>
                    </a:p>
                  </a:txBody>
                  <a:tcPr marL="9525" marR="9525" marT="9525" marB="0" anchor="ctr"/>
                </a:tc>
                <a:tc>
                  <a:txBody>
                    <a:bodyPr/>
                    <a:lstStyle/>
                    <a:p>
                      <a:pPr algn="ctr" fontAlgn="ctr"/>
                      <a:r>
                        <a:rPr lang="it-IT" sz="1000" b="0" i="0" u="none" strike="noStrike">
                          <a:effectLst/>
                          <a:latin typeface="Arial"/>
                        </a:rPr>
                        <a:t>decreto Ministro</a:t>
                      </a:r>
                    </a:p>
                  </a:txBody>
                  <a:tcPr marL="9525" marR="9525" marT="9525" marB="0" anchor="ctr"/>
                </a:tc>
                <a:tc>
                  <a:txBody>
                    <a:bodyPr/>
                    <a:lstStyle/>
                    <a:p>
                      <a:pPr algn="ctr" fontAlgn="ctr"/>
                      <a:r>
                        <a:rPr lang="it-IT" sz="1000" b="0" i="0" u="none" strike="noStrike">
                          <a:effectLst/>
                          <a:latin typeface="Arial"/>
                        </a:rPr>
                        <a:t>2 mesi</a:t>
                      </a:r>
                    </a:p>
                  </a:txBody>
                  <a:tcPr marL="9525" marR="9525" marT="9525" marB="0" anchor="ctr"/>
                </a:tc>
                <a:tc>
                  <a:txBody>
                    <a:bodyPr/>
                    <a:lstStyle/>
                    <a:p>
                      <a:pPr algn="ctr" fontAlgn="ctr"/>
                      <a:r>
                        <a:rPr lang="it-IT" sz="1000" b="0" i="0" u="none" strike="noStrike">
                          <a:effectLst/>
                          <a:latin typeface="Arial"/>
                        </a:rPr>
                        <a:t>nell'ambito del regolamento del concorso</a:t>
                      </a:r>
                    </a:p>
                  </a:txBody>
                  <a:tcPr marL="9525" marR="9525" marT="9525" marB="0" anchor="ctr"/>
                </a:tc>
                <a:tc>
                  <a:txBody>
                    <a:bodyPr/>
                    <a:lstStyle/>
                    <a:p>
                      <a:pPr algn="ctr" fontAlgn="ctr"/>
                      <a:r>
                        <a:rPr lang="it-IT" sz="1000" b="0" i="0" u="none" strike="noStrike" dirty="0" smtClean="0">
                          <a:effectLst/>
                          <a:latin typeface="Arial"/>
                        </a:rPr>
                        <a:t>15 gg</a:t>
                      </a:r>
                      <a:endParaRPr lang="it-IT" sz="1000" b="0" i="0" u="none" strike="noStrike" dirty="0">
                        <a:effectLst/>
                        <a:latin typeface="Arial"/>
                      </a:endParaRPr>
                    </a:p>
                  </a:txBody>
                  <a:tcPr marL="9525" marR="9525" marT="9525" marB="0" anchor="ctr"/>
                </a:tc>
              </a:tr>
              <a:tr h="370840">
                <a:tc>
                  <a:txBody>
                    <a:bodyPr/>
                    <a:lstStyle/>
                    <a:p>
                      <a:pPr algn="ctr" fontAlgn="ctr"/>
                      <a:r>
                        <a:rPr lang="it-IT" sz="1000" b="0" i="0" u="none" strike="noStrike">
                          <a:effectLst/>
                          <a:latin typeface="Arial"/>
                        </a:rPr>
                        <a:t>ispettori e sostituti direttori antincendi</a:t>
                      </a:r>
                    </a:p>
                  </a:txBody>
                  <a:tcPr marL="9525" marR="9525" marT="9525" marB="0" anchor="ctr"/>
                </a:tc>
                <a:tc>
                  <a:txBody>
                    <a:bodyPr/>
                    <a:lstStyle/>
                    <a:p>
                      <a:pPr algn="ctr" fontAlgn="ctr"/>
                      <a:r>
                        <a:rPr lang="it-IT" sz="1000" b="0" i="0" u="none" strike="noStrike" dirty="0">
                          <a:effectLst/>
                          <a:latin typeface="Arial"/>
                        </a:rPr>
                        <a:t>vice ispettore antincendi</a:t>
                      </a:r>
                    </a:p>
                  </a:txBody>
                  <a:tcPr marL="9525" marR="9525" marT="9525" marB="0" anchor="ctr"/>
                </a:tc>
                <a:tc>
                  <a:txBody>
                    <a:bodyPr/>
                    <a:lstStyle/>
                    <a:p>
                      <a:pPr algn="ctr" fontAlgn="ctr"/>
                      <a:r>
                        <a:rPr lang="it-IT" sz="1000" b="0" i="0" u="none" strike="noStrike">
                          <a:effectLst/>
                          <a:latin typeface="Arial"/>
                        </a:rPr>
                        <a:t>concorso pubblico</a:t>
                      </a:r>
                    </a:p>
                  </a:txBody>
                  <a:tcPr marL="9525" marR="9525" marT="9525" marB="0" anchor="ctr"/>
                </a:tc>
                <a:tc>
                  <a:txBody>
                    <a:bodyPr/>
                    <a:lstStyle/>
                    <a:p>
                      <a:pPr algn="ctr" fontAlgn="ctr"/>
                      <a:r>
                        <a:rPr lang="it-IT" sz="1000" b="0" i="0" u="none" strike="noStrike">
                          <a:effectLst/>
                          <a:latin typeface="Arial"/>
                        </a:rPr>
                        <a:t>50% CNVVF</a:t>
                      </a:r>
                    </a:p>
                  </a:txBody>
                  <a:tcPr marL="9525" marR="9525" marT="9525" marB="0" anchor="ctr"/>
                </a:tc>
                <a:tc>
                  <a:txBody>
                    <a:bodyPr/>
                    <a:lstStyle/>
                    <a:p>
                      <a:pPr algn="ctr" fontAlgn="ctr"/>
                      <a:r>
                        <a:rPr lang="it-IT" sz="1000" b="0" i="0" u="none" strike="noStrike">
                          <a:effectLst/>
                          <a:latin typeface="Arial"/>
                        </a:rPr>
                        <a:t>titoli ed esami</a:t>
                      </a:r>
                    </a:p>
                  </a:txBody>
                  <a:tcPr marL="9525" marR="9525" marT="9525" marB="0" anchor="ctr"/>
                </a:tc>
                <a:tc>
                  <a:txBody>
                    <a:bodyPr/>
                    <a:lstStyle/>
                    <a:p>
                      <a:pPr algn="ctr" fontAlgn="ctr"/>
                      <a:r>
                        <a:rPr lang="it-IT" sz="1000" b="0" i="0" u="none" strike="noStrike">
                          <a:effectLst/>
                          <a:latin typeface="Arial"/>
                        </a:rPr>
                        <a:t>regolamento Ministro</a:t>
                      </a:r>
                    </a:p>
                  </a:txBody>
                  <a:tcPr marL="9525" marR="9525" marT="9525" marB="0" anchor="ctr"/>
                </a:tc>
                <a:tc>
                  <a:txBody>
                    <a:bodyPr/>
                    <a:lstStyle/>
                    <a:p>
                      <a:pPr algn="ctr" fontAlgn="ctr"/>
                      <a:r>
                        <a:rPr lang="it-IT" sz="1000" b="0" i="0" u="none" strike="noStrike">
                          <a:effectLst/>
                          <a:latin typeface="Arial"/>
                        </a:rPr>
                        <a:t>9 + 3 mesi</a:t>
                      </a:r>
                    </a:p>
                  </a:txBody>
                  <a:tcPr marL="9525" marR="9525" marT="9525" marB="0" anchor="ctr"/>
                </a:tc>
                <a:tc>
                  <a:txBody>
                    <a:bodyPr/>
                    <a:lstStyle/>
                    <a:p>
                      <a:pPr algn="ctr" fontAlgn="ctr"/>
                      <a:r>
                        <a:rPr lang="it-IT" sz="1000" b="0" i="0" u="none" strike="noStrike">
                          <a:effectLst/>
                          <a:latin typeface="Arial"/>
                        </a:rPr>
                        <a:t>decreto Ministro</a:t>
                      </a:r>
                    </a:p>
                  </a:txBody>
                  <a:tcPr marL="9525" marR="9525" marT="9525" marB="0" anchor="ctr"/>
                </a:tc>
                <a:tc>
                  <a:txBody>
                    <a:bodyPr/>
                    <a:lstStyle/>
                    <a:p>
                      <a:pPr algn="ctr" fontAlgn="ctr"/>
                      <a:r>
                        <a:rPr lang="it-IT" sz="1000" b="0" i="0" u="none" strike="noStrike">
                          <a:effectLst/>
                          <a:latin typeface="Arial"/>
                        </a:rPr>
                        <a:t>60 gg e 90 gg</a:t>
                      </a:r>
                    </a:p>
                  </a:txBody>
                  <a:tcPr marL="9525" marR="9525" marT="9525" marB="0" anchor="ctr"/>
                </a:tc>
              </a:tr>
              <a:tr h="370840">
                <a:tc>
                  <a:txBody>
                    <a:bodyPr/>
                    <a:lstStyle/>
                    <a:p>
                      <a:pPr algn="ctr" fontAlgn="ctr"/>
                      <a:r>
                        <a:rPr lang="it-IT" sz="1000" b="0" i="0" u="none" strike="noStrike">
                          <a:effectLst/>
                          <a:latin typeface="Arial"/>
                        </a:rPr>
                        <a:t>ispettori e sostituti direttori antincendi</a:t>
                      </a:r>
                    </a:p>
                  </a:txBody>
                  <a:tcPr marL="9525" marR="9525" marT="9525" marB="0" anchor="ctr"/>
                </a:tc>
                <a:tc>
                  <a:txBody>
                    <a:bodyPr/>
                    <a:lstStyle/>
                    <a:p>
                      <a:pPr algn="ctr" fontAlgn="ctr"/>
                      <a:r>
                        <a:rPr lang="it-IT" sz="1000" b="0" i="0" u="none" strike="noStrike">
                          <a:effectLst/>
                          <a:latin typeface="Arial"/>
                        </a:rPr>
                        <a:t>sotituto direttore antincendi</a:t>
                      </a:r>
                    </a:p>
                  </a:txBody>
                  <a:tcPr marL="9525" marR="9525" marT="9525" marB="0" anchor="ctr"/>
                </a:tc>
                <a:tc>
                  <a:txBody>
                    <a:bodyPr/>
                    <a:lstStyle/>
                    <a:p>
                      <a:pPr algn="ctr" fontAlgn="ctr"/>
                      <a:r>
                        <a:rPr lang="it-IT" sz="1000" b="0" i="0" u="none" strike="noStrike" dirty="0">
                          <a:effectLst/>
                          <a:latin typeface="Arial"/>
                        </a:rPr>
                        <a:t>concorso interno</a:t>
                      </a:r>
                    </a:p>
                  </a:txBody>
                  <a:tcPr marL="9525" marR="9525" marT="9525" marB="0" anchor="ctr"/>
                </a:tc>
                <a:tc>
                  <a:txBody>
                    <a:bodyPr/>
                    <a:lstStyle/>
                    <a:p>
                      <a:pPr algn="ctr" fontAlgn="ctr"/>
                      <a:r>
                        <a:rPr lang="it-IT" sz="1000" b="0" i="0" u="none" strike="noStrike">
                          <a:effectLst/>
                          <a:latin typeface="Arial"/>
                        </a:rPr>
                        <a:t>_</a:t>
                      </a:r>
                    </a:p>
                  </a:txBody>
                  <a:tcPr marL="9525" marR="9525" marT="9525" marB="0" anchor="ctr"/>
                </a:tc>
                <a:tc>
                  <a:txBody>
                    <a:bodyPr/>
                    <a:lstStyle/>
                    <a:p>
                      <a:pPr algn="ctr" fontAlgn="ctr"/>
                      <a:r>
                        <a:rPr lang="it-IT" sz="1000" b="0" i="0" u="none" strike="noStrike" dirty="0">
                          <a:effectLst/>
                          <a:latin typeface="Arial"/>
                        </a:rPr>
                        <a:t>titoli e superamento corso formazione</a:t>
                      </a:r>
                    </a:p>
                  </a:txBody>
                  <a:tcPr marL="9525" marR="9525" marT="9525" marB="0" anchor="ctr"/>
                </a:tc>
                <a:tc>
                  <a:txBody>
                    <a:bodyPr/>
                    <a:lstStyle/>
                    <a:p>
                      <a:pPr algn="ctr" fontAlgn="ctr"/>
                      <a:r>
                        <a:rPr lang="it-IT" sz="1000" b="0" i="0" u="none" strike="noStrike">
                          <a:effectLst/>
                          <a:latin typeface="Arial"/>
                        </a:rPr>
                        <a:t>decreto Ministro</a:t>
                      </a:r>
                    </a:p>
                  </a:txBody>
                  <a:tcPr marL="9525" marR="9525" marT="9525" marB="0" anchor="ctr"/>
                </a:tc>
                <a:tc>
                  <a:txBody>
                    <a:bodyPr/>
                    <a:lstStyle/>
                    <a:p>
                      <a:pPr algn="ctr" fontAlgn="ctr"/>
                      <a:r>
                        <a:rPr lang="it-IT" sz="1000" b="0" i="0" u="none" strike="noStrike">
                          <a:effectLst/>
                          <a:latin typeface="Arial"/>
                        </a:rPr>
                        <a:t>2 mesi</a:t>
                      </a:r>
                    </a:p>
                  </a:txBody>
                  <a:tcPr marL="9525" marR="9525" marT="9525" marB="0" anchor="ctr"/>
                </a:tc>
                <a:tc>
                  <a:txBody>
                    <a:bodyPr/>
                    <a:lstStyle/>
                    <a:p>
                      <a:pPr algn="ctr" fontAlgn="ctr"/>
                      <a:r>
                        <a:rPr lang="it-IT" sz="1000" b="0" i="0" u="none" strike="noStrike">
                          <a:effectLst/>
                          <a:latin typeface="Arial"/>
                        </a:rPr>
                        <a:t>nell'ambito del regolamento del concorso</a:t>
                      </a:r>
                    </a:p>
                  </a:txBody>
                  <a:tcPr marL="9525" marR="9525" marT="9525" marB="0" anchor="ctr"/>
                </a:tc>
                <a:tc>
                  <a:txBody>
                    <a:bodyPr/>
                    <a:lstStyle/>
                    <a:p>
                      <a:pPr algn="ctr" fontAlgn="ctr"/>
                      <a:r>
                        <a:rPr lang="it-IT" sz="1000" b="0" i="0" u="none" strike="noStrike" dirty="0" smtClean="0">
                          <a:effectLst/>
                          <a:latin typeface="Arial"/>
                        </a:rPr>
                        <a:t>15 gg</a:t>
                      </a:r>
                      <a:endParaRPr lang="it-IT" sz="1000" b="0" i="0" u="none" strike="noStrike" dirty="0">
                        <a:effectLst/>
                        <a:latin typeface="Arial"/>
                      </a:endParaRPr>
                    </a:p>
                  </a:txBody>
                  <a:tcPr marL="9525" marR="9525" marT="9525" marB="0" anchor="ctr"/>
                </a:tc>
              </a:tr>
            </a:tbl>
          </a:graphicData>
        </a:graphic>
      </p:graphicFrame>
      <p:sp>
        <p:nvSpPr>
          <p:cNvPr id="22601" name="Titolo 1"/>
          <p:cNvSpPr txBox="1">
            <a:spLocks noGrp="1"/>
          </p:cNvSpPr>
          <p:nvPr>
            <p:ph type="title"/>
          </p:nvPr>
        </p:nvSpPr>
        <p:spPr/>
        <p:txBody>
          <a:bodyPr/>
          <a:lstStyle/>
          <a:p>
            <a:pPr eaLnBrk="1"/>
            <a:r>
              <a:rPr smtClean="0">
                <a:latin typeface="Calibri" pitchFamily="34" charset="0"/>
              </a:rPr>
              <a:t>RUOLI TECNICO-OPERATIVI</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395288" y="1125538"/>
          <a:ext cx="8229600" cy="5229225"/>
        </p:xfrm>
        <a:graphic>
          <a:graphicData uri="http://schemas.openxmlformats.org/drawingml/2006/table">
            <a:tbl>
              <a:tblPr firstRow="1" bandRow="1">
                <a:tableStyleId>{5C22544A-7EE6-4342-B048-85BDC9FD1C3A}</a:tableStyleId>
              </a:tblPr>
              <a:tblGrid>
                <a:gridCol w="914400"/>
                <a:gridCol w="914400"/>
                <a:gridCol w="914400"/>
                <a:gridCol w="914400"/>
                <a:gridCol w="914400"/>
                <a:gridCol w="914400"/>
                <a:gridCol w="914400"/>
                <a:gridCol w="914400"/>
                <a:gridCol w="914400"/>
              </a:tblGrid>
              <a:tr h="370840">
                <a:tc>
                  <a:txBody>
                    <a:bodyPr/>
                    <a:lstStyle/>
                    <a:p>
                      <a:pPr algn="ctr" fontAlgn="ctr"/>
                      <a:r>
                        <a:rPr lang="it-IT" sz="1000" b="1" i="0" u="none" strike="noStrike" dirty="0">
                          <a:effectLst/>
                          <a:latin typeface="Arial"/>
                        </a:rPr>
                        <a:t>ruolo</a:t>
                      </a:r>
                    </a:p>
                  </a:txBody>
                  <a:tcPr marL="9525" marR="9525" marT="9525" marB="0" anchor="ctr"/>
                </a:tc>
                <a:tc>
                  <a:txBody>
                    <a:bodyPr/>
                    <a:lstStyle/>
                    <a:p>
                      <a:pPr algn="ctr" fontAlgn="ctr"/>
                      <a:r>
                        <a:rPr lang="it-IT" sz="1000" b="1" i="0" u="none" strike="noStrike">
                          <a:effectLst/>
                          <a:latin typeface="Arial"/>
                        </a:rPr>
                        <a:t>qualifica</a:t>
                      </a:r>
                    </a:p>
                  </a:txBody>
                  <a:tcPr marL="9525" marR="9525" marT="9525" marB="0" anchor="ctr"/>
                </a:tc>
                <a:tc>
                  <a:txBody>
                    <a:bodyPr/>
                    <a:lstStyle/>
                    <a:p>
                      <a:pPr algn="ctr" fontAlgn="ctr"/>
                      <a:r>
                        <a:rPr lang="it-IT" sz="1000" b="1" i="0" u="none" strike="noStrike">
                          <a:effectLst/>
                          <a:latin typeface="Arial"/>
                        </a:rPr>
                        <a:t>procedura di accesso</a:t>
                      </a:r>
                    </a:p>
                  </a:txBody>
                  <a:tcPr marL="9525" marR="9525" marT="9525" marB="0" anchor="ctr"/>
                </a:tc>
                <a:tc>
                  <a:txBody>
                    <a:bodyPr/>
                    <a:lstStyle/>
                    <a:p>
                      <a:pPr algn="ctr" fontAlgn="ctr"/>
                      <a:r>
                        <a:rPr lang="it-IT" sz="1000" b="1" i="0" u="none" strike="noStrike">
                          <a:effectLst/>
                          <a:latin typeface="Arial"/>
                        </a:rPr>
                        <a:t>riserve</a:t>
                      </a:r>
                    </a:p>
                  </a:txBody>
                  <a:tcPr marL="9525" marR="9525" marT="9525" marB="0" anchor="ctr"/>
                </a:tc>
                <a:tc>
                  <a:txBody>
                    <a:bodyPr/>
                    <a:lstStyle/>
                    <a:p>
                      <a:pPr algn="ctr" fontAlgn="ctr"/>
                      <a:r>
                        <a:rPr lang="it-IT" sz="1000" b="1" i="0" u="none" strike="noStrike">
                          <a:effectLst/>
                          <a:latin typeface="Arial"/>
                        </a:rPr>
                        <a:t>descrizione</a:t>
                      </a:r>
                    </a:p>
                  </a:txBody>
                  <a:tcPr marL="9525" marR="9525" marT="9525" marB="0" anchor="ctr"/>
                </a:tc>
                <a:tc>
                  <a:txBody>
                    <a:bodyPr/>
                    <a:lstStyle/>
                    <a:p>
                      <a:pPr algn="ctr" fontAlgn="ctr"/>
                      <a:r>
                        <a:rPr lang="it-IT" sz="1000" b="1" i="0" u="none" strike="noStrike">
                          <a:effectLst/>
                          <a:latin typeface="Arial"/>
                        </a:rPr>
                        <a:t>regolamento del concorso</a:t>
                      </a:r>
                    </a:p>
                  </a:txBody>
                  <a:tcPr marL="9525" marR="9525" marT="9525" marB="0" anchor="ctr"/>
                </a:tc>
                <a:tc>
                  <a:txBody>
                    <a:bodyPr/>
                    <a:lstStyle/>
                    <a:p>
                      <a:pPr algn="ctr" fontAlgn="ctr"/>
                      <a:r>
                        <a:rPr lang="it-IT" sz="1000" b="1" i="0" u="none" strike="noStrike">
                          <a:effectLst/>
                          <a:latin typeface="Arial"/>
                        </a:rPr>
                        <a:t>durata corso di formazione e tirocinio</a:t>
                      </a:r>
                    </a:p>
                  </a:txBody>
                  <a:tcPr marL="9525" marR="9525" marT="9525" marB="0" anchor="ctr"/>
                </a:tc>
                <a:tc>
                  <a:txBody>
                    <a:bodyPr/>
                    <a:lstStyle/>
                    <a:p>
                      <a:pPr algn="ctr" fontAlgn="ctr"/>
                      <a:r>
                        <a:rPr lang="it-IT" sz="1000" b="1" i="0" u="none" strike="noStrike">
                          <a:effectLst/>
                          <a:latin typeface="Arial"/>
                        </a:rPr>
                        <a:t>regolamento del corso </a:t>
                      </a:r>
                    </a:p>
                  </a:txBody>
                  <a:tcPr marL="9525" marR="9525" marT="9525" marB="0" anchor="ctr"/>
                </a:tc>
                <a:tc>
                  <a:txBody>
                    <a:bodyPr/>
                    <a:lstStyle/>
                    <a:p>
                      <a:pPr algn="ctr" fontAlgn="ctr"/>
                      <a:r>
                        <a:rPr lang="it-IT" sz="1000" b="1" i="0" u="none" strike="noStrike">
                          <a:effectLst/>
                          <a:latin typeface="Arial"/>
                        </a:rPr>
                        <a:t>dimissioni ed espulsioni</a:t>
                      </a:r>
                    </a:p>
                  </a:txBody>
                  <a:tcPr marL="9525" marR="9525" marT="9525" marB="0" anchor="ctr"/>
                </a:tc>
              </a:tr>
              <a:tr h="370840">
                <a:tc>
                  <a:txBody>
                    <a:bodyPr/>
                    <a:lstStyle/>
                    <a:p>
                      <a:pPr algn="ctr" fontAlgn="ctr"/>
                      <a:r>
                        <a:rPr lang="it-IT" sz="1000" b="0" i="0" u="none" strike="noStrike" dirty="0">
                          <a:effectLst/>
                          <a:latin typeface="Arial"/>
                        </a:rPr>
                        <a:t>personale aeronavigante</a:t>
                      </a:r>
                    </a:p>
                  </a:txBody>
                  <a:tcPr marL="9525" marR="9525" marT="9525" marB="0" anchor="ctr"/>
                </a:tc>
                <a:tc>
                  <a:txBody>
                    <a:bodyPr/>
                    <a:lstStyle/>
                    <a:p>
                      <a:pPr algn="ctr" fontAlgn="ctr"/>
                      <a:r>
                        <a:rPr lang="it-IT" sz="1000" b="0" i="0" u="none" strike="noStrike">
                          <a:effectLst/>
                          <a:latin typeface="Arial"/>
                        </a:rPr>
                        <a:t>piloti e specialisti</a:t>
                      </a:r>
                    </a:p>
                  </a:txBody>
                  <a:tcPr marL="9525" marR="9525" marT="9525" marB="0" anchor="ctr"/>
                </a:tc>
                <a:tc>
                  <a:txBody>
                    <a:bodyPr/>
                    <a:lstStyle/>
                    <a:p>
                      <a:pPr algn="ctr" fontAlgn="ctr"/>
                      <a:r>
                        <a:rPr lang="it-IT" sz="1000" b="0" i="0" u="none" strike="noStrike">
                          <a:effectLst/>
                          <a:latin typeface="Arial"/>
                        </a:rPr>
                        <a:t>procedura selettiva interna </a:t>
                      </a:r>
                    </a:p>
                  </a:txBody>
                  <a:tcPr marL="9525" marR="9525" marT="9525" marB="0" anchor="ctr"/>
                </a:tc>
                <a:tc>
                  <a:txBody>
                    <a:bodyPr/>
                    <a:lstStyle/>
                    <a:p>
                      <a:pPr algn="ctr" fontAlgn="ctr"/>
                      <a:r>
                        <a:rPr lang="it-IT" sz="1000" b="0" i="0" u="none" strike="noStrike" dirty="0">
                          <a:effectLst/>
                          <a:latin typeface="Arial"/>
                        </a:rPr>
                        <a:t>-</a:t>
                      </a:r>
                    </a:p>
                  </a:txBody>
                  <a:tcPr marL="9525" marR="9525" marT="9525" marB="0" anchor="ctr"/>
                </a:tc>
                <a:tc>
                  <a:txBody>
                    <a:bodyPr/>
                    <a:lstStyle/>
                    <a:p>
                      <a:pPr algn="ctr" fontAlgn="ctr"/>
                      <a:r>
                        <a:rPr lang="it-IT" sz="1000" b="0" i="0" u="none" strike="noStrike" dirty="0">
                          <a:effectLst/>
                          <a:latin typeface="Arial"/>
                        </a:rPr>
                        <a:t>diploma di scuola secondaria di secondo grado e superamento di corso di formazione con conseguimento </a:t>
                      </a:r>
                      <a:r>
                        <a:rPr lang="it-IT" sz="1000" b="0" i="0" u="none" strike="noStrike" dirty="0" smtClean="0">
                          <a:effectLst/>
                          <a:latin typeface="Arial"/>
                        </a:rPr>
                        <a:t>del </a:t>
                      </a:r>
                      <a:r>
                        <a:rPr lang="it-IT" sz="1000" b="0" i="0" u="none" strike="noStrike" dirty="0">
                          <a:effectLst/>
                          <a:latin typeface="Arial"/>
                        </a:rPr>
                        <a:t>brevetto di pilota o specialista di aeromobile</a:t>
                      </a:r>
                    </a:p>
                  </a:txBody>
                  <a:tcPr marL="9525" marR="9525" marT="9525" marB="0" anchor="ctr"/>
                </a:tc>
                <a:tc>
                  <a:txBody>
                    <a:bodyPr/>
                    <a:lstStyle/>
                    <a:p>
                      <a:pPr algn="ctr" fontAlgn="ctr"/>
                      <a:r>
                        <a:rPr lang="it-IT" sz="1000" b="0" i="0" u="none" strike="noStrike" dirty="0">
                          <a:effectLst/>
                          <a:latin typeface="Arial"/>
                        </a:rPr>
                        <a:t>decreto Ministro</a:t>
                      </a:r>
                    </a:p>
                  </a:txBody>
                  <a:tcPr marL="9525" marR="9525" marT="9525" marB="0" anchor="ctr"/>
                </a:tc>
                <a:tc>
                  <a:txBody>
                    <a:bodyPr/>
                    <a:lstStyle/>
                    <a:p>
                      <a:pPr algn="ctr" fontAlgn="ctr"/>
                      <a:r>
                        <a:rPr lang="it-IT" sz="1000" b="0" i="0" u="none" strike="noStrike" dirty="0">
                          <a:effectLst/>
                          <a:latin typeface="Arial"/>
                        </a:rPr>
                        <a:t>non indicata nella norma primaria</a:t>
                      </a:r>
                    </a:p>
                  </a:txBody>
                  <a:tcPr marL="9525" marR="9525" marT="9525" marB="0" anchor="ctr"/>
                </a:tc>
                <a:tc>
                  <a:txBody>
                    <a:bodyPr/>
                    <a:lstStyle/>
                    <a:p>
                      <a:pPr algn="ctr" fontAlgn="ctr"/>
                      <a:r>
                        <a:rPr lang="it-IT" sz="1000" b="0" i="0" u="none" strike="noStrike">
                          <a:effectLst/>
                          <a:latin typeface="Arial"/>
                        </a:rPr>
                        <a:t> </a:t>
                      </a:r>
                    </a:p>
                  </a:txBody>
                  <a:tcPr marL="9525" marR="9525" marT="9525" marB="0" anchor="ctr"/>
                </a:tc>
                <a:tc>
                  <a:txBody>
                    <a:bodyPr/>
                    <a:lstStyle/>
                    <a:p>
                      <a:pPr algn="ctr" fontAlgn="ctr"/>
                      <a:r>
                        <a:rPr lang="it-IT" sz="1000" b="0" i="0" u="none" strike="noStrike" dirty="0">
                          <a:effectLst/>
                          <a:latin typeface="Arial"/>
                        </a:rPr>
                        <a:t> </a:t>
                      </a:r>
                    </a:p>
                  </a:txBody>
                  <a:tcPr marL="9525" marR="9525" marT="9525" marB="0" anchor="ctr"/>
                </a:tc>
              </a:tr>
              <a:tr h="370840">
                <a:tc>
                  <a:txBody>
                    <a:bodyPr/>
                    <a:lstStyle/>
                    <a:p>
                      <a:pPr algn="ctr" fontAlgn="ctr"/>
                      <a:r>
                        <a:rPr lang="it-IT" sz="1000" b="0" i="0" u="none" strike="noStrike">
                          <a:effectLst/>
                          <a:latin typeface="Arial"/>
                        </a:rPr>
                        <a:t>personale aeronavigante</a:t>
                      </a:r>
                    </a:p>
                  </a:txBody>
                  <a:tcPr marL="9525" marR="9525" marT="9525" marB="0" anchor="ctr"/>
                </a:tc>
                <a:tc>
                  <a:txBody>
                    <a:bodyPr/>
                    <a:lstStyle/>
                    <a:p>
                      <a:pPr algn="ctr" fontAlgn="ctr"/>
                      <a:r>
                        <a:rPr lang="it-IT" sz="1000" b="0" i="0" u="none" strike="noStrike">
                          <a:effectLst/>
                          <a:latin typeface="Arial"/>
                        </a:rPr>
                        <a:t>elisoccorritori</a:t>
                      </a:r>
                    </a:p>
                  </a:txBody>
                  <a:tcPr marL="9525" marR="9525" marT="9525" marB="0" anchor="ctr"/>
                </a:tc>
                <a:tc>
                  <a:txBody>
                    <a:bodyPr/>
                    <a:lstStyle/>
                    <a:p>
                      <a:pPr algn="ctr" fontAlgn="ctr"/>
                      <a:r>
                        <a:rPr lang="it-IT" sz="1000" b="0" i="0" u="none" strike="noStrike" dirty="0">
                          <a:effectLst/>
                          <a:latin typeface="Arial"/>
                        </a:rPr>
                        <a:t>procedura selettiva interna </a:t>
                      </a:r>
                    </a:p>
                  </a:txBody>
                  <a:tcPr marL="9525" marR="9525" marT="9525" marB="0" anchor="ctr"/>
                </a:tc>
                <a:tc>
                  <a:txBody>
                    <a:bodyPr/>
                    <a:lstStyle/>
                    <a:p>
                      <a:pPr algn="ctr" fontAlgn="ctr"/>
                      <a:r>
                        <a:rPr lang="it-IT" sz="1000" b="0" i="0" u="none" strike="noStrike">
                          <a:effectLst/>
                          <a:latin typeface="Arial"/>
                        </a:rPr>
                        <a:t>-</a:t>
                      </a:r>
                    </a:p>
                  </a:txBody>
                  <a:tcPr marL="9525" marR="9525" marT="9525" marB="0" anchor="ctr"/>
                </a:tc>
                <a:tc>
                  <a:txBody>
                    <a:bodyPr/>
                    <a:lstStyle/>
                    <a:p>
                      <a:pPr algn="ctr" fontAlgn="ctr"/>
                      <a:r>
                        <a:rPr lang="it-IT" sz="1000" b="0" i="0" u="none" strike="noStrike">
                          <a:effectLst/>
                          <a:latin typeface="Arial"/>
                        </a:rPr>
                        <a:t>superamento di corso di formazione e conseguimento della licenza di elisoccorritore</a:t>
                      </a:r>
                    </a:p>
                  </a:txBody>
                  <a:tcPr marL="9525" marR="9525" marT="9525" marB="0" anchor="ctr"/>
                </a:tc>
                <a:tc>
                  <a:txBody>
                    <a:bodyPr/>
                    <a:lstStyle/>
                    <a:p>
                      <a:pPr algn="ctr" fontAlgn="ctr"/>
                      <a:r>
                        <a:rPr lang="it-IT" sz="1000" b="0" i="0" u="none" strike="noStrike" dirty="0">
                          <a:effectLst/>
                          <a:latin typeface="Arial"/>
                        </a:rPr>
                        <a:t>decreto Ministro</a:t>
                      </a:r>
                    </a:p>
                  </a:txBody>
                  <a:tcPr marL="9525" marR="9525" marT="9525" marB="0" anchor="ctr"/>
                </a:tc>
                <a:tc>
                  <a:txBody>
                    <a:bodyPr/>
                    <a:lstStyle/>
                    <a:p>
                      <a:pPr algn="ctr" fontAlgn="ctr"/>
                      <a:r>
                        <a:rPr lang="it-IT" sz="1000" b="0" i="0" u="none" strike="noStrike">
                          <a:effectLst/>
                          <a:latin typeface="Arial"/>
                        </a:rPr>
                        <a:t>non indicata nella norma primaria</a:t>
                      </a:r>
                    </a:p>
                  </a:txBody>
                  <a:tcPr marL="9525" marR="9525" marT="9525" marB="0" anchor="ctr"/>
                </a:tc>
                <a:tc>
                  <a:txBody>
                    <a:bodyPr/>
                    <a:lstStyle/>
                    <a:p>
                      <a:pPr algn="ctr" fontAlgn="ctr"/>
                      <a:r>
                        <a:rPr lang="it-IT" sz="1000" b="0" i="0" u="none" strike="noStrike">
                          <a:effectLst/>
                          <a:latin typeface="Arial"/>
                        </a:rPr>
                        <a:t> </a:t>
                      </a:r>
                    </a:p>
                  </a:txBody>
                  <a:tcPr marL="9525" marR="9525" marT="9525" marB="0" anchor="ctr"/>
                </a:tc>
                <a:tc>
                  <a:txBody>
                    <a:bodyPr/>
                    <a:lstStyle/>
                    <a:p>
                      <a:pPr algn="ctr" fontAlgn="ctr"/>
                      <a:r>
                        <a:rPr lang="it-IT" sz="1000" b="0" i="0" u="none" strike="noStrike">
                          <a:effectLst/>
                          <a:latin typeface="Arial"/>
                        </a:rPr>
                        <a:t> </a:t>
                      </a:r>
                    </a:p>
                  </a:txBody>
                  <a:tcPr marL="9525" marR="9525" marT="9525" marB="0" anchor="ctr"/>
                </a:tc>
              </a:tr>
              <a:tr h="370840">
                <a:tc>
                  <a:txBody>
                    <a:bodyPr/>
                    <a:lstStyle/>
                    <a:p>
                      <a:pPr algn="ctr" fontAlgn="ctr"/>
                      <a:r>
                        <a:rPr lang="it-IT" sz="1000" b="0" i="0" u="none" strike="noStrike" dirty="0">
                          <a:effectLst/>
                          <a:latin typeface="Arial"/>
                        </a:rPr>
                        <a:t>personale aeronavigante</a:t>
                      </a:r>
                    </a:p>
                  </a:txBody>
                  <a:tcPr marL="9525" marR="9525" marT="9525" marB="0" anchor="ctr"/>
                </a:tc>
                <a:tc>
                  <a:txBody>
                    <a:bodyPr/>
                    <a:lstStyle/>
                    <a:p>
                      <a:pPr algn="ctr" fontAlgn="ctr"/>
                      <a:r>
                        <a:rPr lang="it-IT" sz="1000" b="0" i="0" u="none" strike="noStrike" dirty="0">
                          <a:effectLst/>
                          <a:latin typeface="Arial"/>
                        </a:rPr>
                        <a:t>capo </a:t>
                      </a:r>
                      <a:r>
                        <a:rPr lang="it-IT" sz="1000" b="0" i="0" u="none" strike="noStrike" dirty="0" smtClean="0">
                          <a:effectLst/>
                          <a:latin typeface="Arial"/>
                        </a:rPr>
                        <a:t>squadra</a:t>
                      </a:r>
                      <a:r>
                        <a:rPr lang="it-IT" sz="1000" b="0" i="0" u="none" strike="noStrike" dirty="0">
                          <a:effectLst/>
                          <a:latin typeface="Arial"/>
                        </a:rPr>
                        <a:t>, capo reparto e sostituto direttore aeronavigante pilota, specialista ed </a:t>
                      </a:r>
                      <a:r>
                        <a:rPr lang="it-IT" sz="1000" b="0" i="0" u="none" strike="noStrike" dirty="0" err="1">
                          <a:effectLst/>
                          <a:latin typeface="Arial"/>
                        </a:rPr>
                        <a:t>elisoccorritore</a:t>
                      </a:r>
                      <a:endParaRPr lang="it-IT" sz="1000" b="0" i="0" u="none" strike="noStrike" dirty="0">
                        <a:effectLst/>
                        <a:latin typeface="Arial"/>
                      </a:endParaRPr>
                    </a:p>
                  </a:txBody>
                  <a:tcPr marL="9525" marR="9525" marT="9525" marB="0" anchor="ctr"/>
                </a:tc>
                <a:tc gridSpan="7">
                  <a:txBody>
                    <a:bodyPr/>
                    <a:lstStyle/>
                    <a:p>
                      <a:pPr algn="ctr" fontAlgn="ctr"/>
                      <a:r>
                        <a:rPr lang="it-IT" sz="1000" b="0" i="0" u="none" strike="noStrike" dirty="0">
                          <a:effectLst/>
                          <a:latin typeface="Arial"/>
                        </a:rPr>
                        <a:t>concorso interno analogo ai corrispondenti profili degli altri ruoli </a:t>
                      </a:r>
                      <a:r>
                        <a:rPr lang="it-IT" sz="1000" b="0" i="0" u="none" strike="noStrike" dirty="0" smtClean="0">
                          <a:effectLst/>
                          <a:latin typeface="Arial"/>
                        </a:rPr>
                        <a:t>tecnico-operativi da definire con decreto del Ministro</a:t>
                      </a:r>
                      <a:endParaRPr lang="it-IT" sz="1000" b="0" i="0" u="none" strike="noStrike" dirty="0">
                        <a:effectLst/>
                        <a:latin typeface="Arial"/>
                      </a:endParaRPr>
                    </a:p>
                  </a:txBody>
                  <a:tcPr marL="9525" marR="9525" marT="9525" marB="0" anchor="ct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370840">
                <a:tc>
                  <a:txBody>
                    <a:bodyPr/>
                    <a:lstStyle/>
                    <a:p>
                      <a:pPr algn="ctr" fontAlgn="ctr"/>
                      <a:r>
                        <a:rPr lang="it-IT" sz="1000" b="0" i="0" u="none" strike="noStrike">
                          <a:effectLst/>
                          <a:latin typeface="Arial"/>
                        </a:rPr>
                        <a:t>personale aeronavigante</a:t>
                      </a:r>
                    </a:p>
                  </a:txBody>
                  <a:tcPr marL="9525" marR="9525" marT="9525" marB="0" anchor="ctr"/>
                </a:tc>
                <a:tc>
                  <a:txBody>
                    <a:bodyPr/>
                    <a:lstStyle/>
                    <a:p>
                      <a:pPr algn="ctr" fontAlgn="ctr"/>
                      <a:r>
                        <a:rPr lang="it-IT" sz="1000" b="0" i="0" u="none" strike="noStrike">
                          <a:effectLst/>
                          <a:latin typeface="Arial"/>
                        </a:rPr>
                        <a:t>vice ispettore antincendi aeronavigante pilota e specialista</a:t>
                      </a:r>
                    </a:p>
                  </a:txBody>
                  <a:tcPr marL="9525" marR="9525" marT="9525" marB="0" anchor="ctr"/>
                </a:tc>
                <a:tc>
                  <a:txBody>
                    <a:bodyPr/>
                    <a:lstStyle/>
                    <a:p>
                      <a:pPr algn="ctr" fontAlgn="ctr"/>
                      <a:r>
                        <a:rPr lang="it-IT" sz="1000" b="0" i="0" u="none" strike="noStrike">
                          <a:effectLst/>
                          <a:latin typeface="Arial"/>
                        </a:rPr>
                        <a:t>concorso interno</a:t>
                      </a:r>
                    </a:p>
                  </a:txBody>
                  <a:tcPr marL="9525" marR="9525" marT="9525" marB="0" anchor="ctr"/>
                </a:tc>
                <a:tc>
                  <a:txBody>
                    <a:bodyPr/>
                    <a:lstStyle/>
                    <a:p>
                      <a:pPr algn="ctr" fontAlgn="ctr"/>
                      <a:r>
                        <a:rPr lang="it-IT" sz="1000" b="0" i="0" u="none" strike="noStrike">
                          <a:effectLst/>
                          <a:latin typeface="Arial"/>
                        </a:rPr>
                        <a:t>_</a:t>
                      </a:r>
                    </a:p>
                  </a:txBody>
                  <a:tcPr marL="9525" marR="9525" marT="9525" marB="0" anchor="ctr"/>
                </a:tc>
                <a:tc>
                  <a:txBody>
                    <a:bodyPr/>
                    <a:lstStyle/>
                    <a:p>
                      <a:pPr algn="ctr" fontAlgn="ctr"/>
                      <a:r>
                        <a:rPr lang="it-IT" sz="1000" b="0" i="0" u="none" strike="noStrike">
                          <a:effectLst/>
                          <a:latin typeface="Arial"/>
                        </a:rPr>
                        <a:t>titoli e superamento corso formazione</a:t>
                      </a:r>
                    </a:p>
                  </a:txBody>
                  <a:tcPr marL="9525" marR="9525" marT="9525" marB="0" anchor="ctr"/>
                </a:tc>
                <a:tc>
                  <a:txBody>
                    <a:bodyPr/>
                    <a:lstStyle/>
                    <a:p>
                      <a:pPr algn="ctr" fontAlgn="ctr"/>
                      <a:r>
                        <a:rPr lang="it-IT" sz="1000" b="0" i="0" u="none" strike="noStrike">
                          <a:effectLst/>
                          <a:latin typeface="Arial"/>
                        </a:rPr>
                        <a:t>decreto Ministro</a:t>
                      </a:r>
                    </a:p>
                  </a:txBody>
                  <a:tcPr marL="9525" marR="9525" marT="9525" marB="0" anchor="ctr"/>
                </a:tc>
                <a:tc>
                  <a:txBody>
                    <a:bodyPr/>
                    <a:lstStyle/>
                    <a:p>
                      <a:pPr algn="ctr" fontAlgn="ctr"/>
                      <a:r>
                        <a:rPr lang="it-IT" sz="1000" b="0" i="0" u="none" strike="noStrike">
                          <a:effectLst/>
                          <a:latin typeface="Arial"/>
                        </a:rPr>
                        <a:t>3 mesi</a:t>
                      </a:r>
                    </a:p>
                  </a:txBody>
                  <a:tcPr marL="9525" marR="9525" marT="9525" marB="0" anchor="ctr"/>
                </a:tc>
                <a:tc>
                  <a:txBody>
                    <a:bodyPr/>
                    <a:lstStyle/>
                    <a:p>
                      <a:pPr algn="ctr" fontAlgn="ctr"/>
                      <a:r>
                        <a:rPr lang="it-IT" sz="1000" b="0" i="0" u="none" strike="noStrike">
                          <a:effectLst/>
                          <a:latin typeface="Arial"/>
                        </a:rPr>
                        <a:t>nell'ambito del regolamento del concorso</a:t>
                      </a:r>
                    </a:p>
                  </a:txBody>
                  <a:tcPr marL="9525" marR="9525" marT="9525" marB="0" anchor="ctr"/>
                </a:tc>
                <a:tc>
                  <a:txBody>
                    <a:bodyPr/>
                    <a:lstStyle/>
                    <a:p>
                      <a:pPr algn="ctr" fontAlgn="ctr"/>
                      <a:r>
                        <a:rPr lang="it-IT" sz="1000" b="0" i="0" u="none" strike="noStrike" dirty="0">
                          <a:effectLst/>
                          <a:latin typeface="Arial"/>
                        </a:rPr>
                        <a:t>20 gg</a:t>
                      </a:r>
                    </a:p>
                  </a:txBody>
                  <a:tcPr marL="9525" marR="9525" marT="9525" marB="0" anchor="ctr"/>
                </a:tc>
              </a:tr>
            </a:tbl>
          </a:graphicData>
        </a:graphic>
      </p:graphicFrame>
      <p:sp>
        <p:nvSpPr>
          <p:cNvPr id="23615" name="Titolo 1"/>
          <p:cNvSpPr txBox="1">
            <a:spLocks noGrp="1"/>
          </p:cNvSpPr>
          <p:nvPr>
            <p:ph type="title"/>
          </p:nvPr>
        </p:nvSpPr>
        <p:spPr/>
        <p:txBody>
          <a:bodyPr/>
          <a:lstStyle/>
          <a:p>
            <a:pPr eaLnBrk="1"/>
            <a:r>
              <a:rPr smtClean="0">
                <a:latin typeface="Calibri" pitchFamily="34" charset="0"/>
              </a:rPr>
              <a:t>RUOLI AERONAVIGANTI</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395288" y="1341438"/>
          <a:ext cx="8229600" cy="5095875"/>
        </p:xfrm>
        <a:graphic>
          <a:graphicData uri="http://schemas.openxmlformats.org/drawingml/2006/table">
            <a:tbl>
              <a:tblPr firstRow="1" bandRow="1">
                <a:tableStyleId>{5C22544A-7EE6-4342-B048-85BDC9FD1C3A}</a:tableStyleId>
              </a:tblPr>
              <a:tblGrid>
                <a:gridCol w="914400"/>
                <a:gridCol w="914400"/>
                <a:gridCol w="914400"/>
                <a:gridCol w="914400"/>
                <a:gridCol w="914400"/>
                <a:gridCol w="914400"/>
                <a:gridCol w="914400"/>
                <a:gridCol w="914400"/>
                <a:gridCol w="914400"/>
              </a:tblGrid>
              <a:tr h="370840">
                <a:tc>
                  <a:txBody>
                    <a:bodyPr/>
                    <a:lstStyle/>
                    <a:p>
                      <a:pPr algn="ctr" fontAlgn="ctr"/>
                      <a:r>
                        <a:rPr lang="it-IT" sz="1000" b="1" i="0" u="none" strike="noStrike" dirty="0">
                          <a:effectLst/>
                          <a:latin typeface="Arial"/>
                        </a:rPr>
                        <a:t>ruolo</a:t>
                      </a:r>
                    </a:p>
                  </a:txBody>
                  <a:tcPr marL="9525" marR="9525" marT="9525" marB="0" anchor="ctr"/>
                </a:tc>
                <a:tc>
                  <a:txBody>
                    <a:bodyPr/>
                    <a:lstStyle/>
                    <a:p>
                      <a:pPr algn="ctr" fontAlgn="ctr"/>
                      <a:r>
                        <a:rPr lang="it-IT" sz="1000" b="1" i="0" u="none" strike="noStrike">
                          <a:effectLst/>
                          <a:latin typeface="Arial"/>
                        </a:rPr>
                        <a:t>qualifica</a:t>
                      </a:r>
                    </a:p>
                  </a:txBody>
                  <a:tcPr marL="9525" marR="9525" marT="9525" marB="0" anchor="ctr"/>
                </a:tc>
                <a:tc>
                  <a:txBody>
                    <a:bodyPr/>
                    <a:lstStyle/>
                    <a:p>
                      <a:pPr algn="ctr" fontAlgn="ctr"/>
                      <a:r>
                        <a:rPr lang="it-IT" sz="1000" b="1" i="0" u="none" strike="noStrike">
                          <a:effectLst/>
                          <a:latin typeface="Arial"/>
                        </a:rPr>
                        <a:t>procedura di accesso</a:t>
                      </a:r>
                    </a:p>
                  </a:txBody>
                  <a:tcPr marL="9525" marR="9525" marT="9525" marB="0" anchor="ctr"/>
                </a:tc>
                <a:tc>
                  <a:txBody>
                    <a:bodyPr/>
                    <a:lstStyle/>
                    <a:p>
                      <a:pPr algn="ctr" fontAlgn="ctr"/>
                      <a:r>
                        <a:rPr lang="it-IT" sz="1000" b="1" i="0" u="none" strike="noStrike">
                          <a:effectLst/>
                          <a:latin typeface="Arial"/>
                        </a:rPr>
                        <a:t>riserve</a:t>
                      </a:r>
                    </a:p>
                  </a:txBody>
                  <a:tcPr marL="9525" marR="9525" marT="9525" marB="0" anchor="ctr"/>
                </a:tc>
                <a:tc>
                  <a:txBody>
                    <a:bodyPr/>
                    <a:lstStyle/>
                    <a:p>
                      <a:pPr algn="ctr" fontAlgn="ctr"/>
                      <a:r>
                        <a:rPr lang="it-IT" sz="1000" b="1" i="0" u="none" strike="noStrike">
                          <a:effectLst/>
                          <a:latin typeface="Arial"/>
                        </a:rPr>
                        <a:t>descrizione</a:t>
                      </a:r>
                    </a:p>
                  </a:txBody>
                  <a:tcPr marL="9525" marR="9525" marT="9525" marB="0" anchor="ctr"/>
                </a:tc>
                <a:tc>
                  <a:txBody>
                    <a:bodyPr/>
                    <a:lstStyle/>
                    <a:p>
                      <a:pPr algn="ctr" fontAlgn="ctr"/>
                      <a:r>
                        <a:rPr lang="it-IT" sz="1000" b="1" i="0" u="none" strike="noStrike">
                          <a:effectLst/>
                          <a:latin typeface="Arial"/>
                        </a:rPr>
                        <a:t>regolamento del concorso</a:t>
                      </a:r>
                    </a:p>
                  </a:txBody>
                  <a:tcPr marL="9525" marR="9525" marT="9525" marB="0" anchor="ctr"/>
                </a:tc>
                <a:tc>
                  <a:txBody>
                    <a:bodyPr/>
                    <a:lstStyle/>
                    <a:p>
                      <a:pPr algn="ctr" fontAlgn="ctr"/>
                      <a:r>
                        <a:rPr lang="it-IT" sz="1000" b="1" i="0" u="none" strike="noStrike">
                          <a:effectLst/>
                          <a:latin typeface="Arial"/>
                        </a:rPr>
                        <a:t>durata corso di formazione e tirocinio</a:t>
                      </a:r>
                    </a:p>
                  </a:txBody>
                  <a:tcPr marL="9525" marR="9525" marT="9525" marB="0" anchor="ctr"/>
                </a:tc>
                <a:tc>
                  <a:txBody>
                    <a:bodyPr/>
                    <a:lstStyle/>
                    <a:p>
                      <a:pPr algn="ctr" fontAlgn="ctr"/>
                      <a:r>
                        <a:rPr lang="it-IT" sz="1000" b="1" i="0" u="none" strike="noStrike">
                          <a:effectLst/>
                          <a:latin typeface="Arial"/>
                        </a:rPr>
                        <a:t>regolamento del corso </a:t>
                      </a:r>
                    </a:p>
                  </a:txBody>
                  <a:tcPr marL="9525" marR="9525" marT="9525" marB="0" anchor="ctr"/>
                </a:tc>
                <a:tc>
                  <a:txBody>
                    <a:bodyPr/>
                    <a:lstStyle/>
                    <a:p>
                      <a:pPr algn="ctr" fontAlgn="ctr"/>
                      <a:r>
                        <a:rPr lang="it-IT" sz="1000" b="1" i="0" u="none" strike="noStrike">
                          <a:effectLst/>
                          <a:latin typeface="Arial"/>
                        </a:rPr>
                        <a:t>dimissioni ed espulsioni</a:t>
                      </a:r>
                    </a:p>
                  </a:txBody>
                  <a:tcPr marL="9525" marR="9525" marT="9525" marB="0" anchor="ctr"/>
                </a:tc>
              </a:tr>
              <a:tr h="370840">
                <a:tc>
                  <a:txBody>
                    <a:bodyPr/>
                    <a:lstStyle/>
                    <a:p>
                      <a:pPr algn="ctr" fontAlgn="ctr"/>
                      <a:r>
                        <a:rPr lang="it-IT" sz="1000" b="0" i="0" u="none" strike="noStrike" dirty="0">
                          <a:effectLst/>
                          <a:latin typeface="Arial"/>
                        </a:rPr>
                        <a:t>operatori</a:t>
                      </a:r>
                    </a:p>
                  </a:txBody>
                  <a:tcPr marL="9525" marR="9525" marT="9525" marB="0" anchor="ctr"/>
                </a:tc>
                <a:tc>
                  <a:txBody>
                    <a:bodyPr/>
                    <a:lstStyle/>
                    <a:p>
                      <a:pPr algn="ctr" fontAlgn="ctr"/>
                      <a:r>
                        <a:rPr lang="it-IT" sz="1000" b="0" i="0" u="none" strike="noStrike" dirty="0">
                          <a:effectLst/>
                          <a:latin typeface="Arial"/>
                        </a:rPr>
                        <a:t>operatore qualificato</a:t>
                      </a:r>
                    </a:p>
                  </a:txBody>
                  <a:tcPr marL="9525" marR="9525" marT="9525" marB="0" anchor="ctr"/>
                </a:tc>
                <a:tc>
                  <a:txBody>
                    <a:bodyPr/>
                    <a:lstStyle/>
                    <a:p>
                      <a:pPr algn="ctr" fontAlgn="ctr"/>
                      <a:r>
                        <a:rPr lang="it-IT" sz="1000" b="0" i="0" u="none" strike="noStrike">
                          <a:effectLst/>
                          <a:latin typeface="Arial"/>
                        </a:rPr>
                        <a:t>selezione dai centri per l'impiego</a:t>
                      </a:r>
                    </a:p>
                  </a:txBody>
                  <a:tcPr marL="9525" marR="9525" marT="9525" marB="0" anchor="ctr"/>
                </a:tc>
                <a:tc>
                  <a:txBody>
                    <a:bodyPr/>
                    <a:lstStyle/>
                    <a:p>
                      <a:pPr algn="ctr" fontAlgn="ctr"/>
                      <a:r>
                        <a:rPr lang="it-IT" sz="1000" b="0" i="0" u="none" strike="noStrike">
                          <a:effectLst/>
                          <a:latin typeface="Arial"/>
                        </a:rPr>
                        <a:t>_</a:t>
                      </a:r>
                    </a:p>
                  </a:txBody>
                  <a:tcPr marL="9525" marR="9525" marT="9525" marB="0" anchor="ctr"/>
                </a:tc>
                <a:tc>
                  <a:txBody>
                    <a:bodyPr/>
                    <a:lstStyle/>
                    <a:p>
                      <a:pPr algn="ctr" fontAlgn="ctr"/>
                      <a:r>
                        <a:rPr lang="it-IT" sz="1000" b="0" i="0" u="none" strike="noStrike">
                          <a:effectLst/>
                          <a:latin typeface="Arial"/>
                        </a:rPr>
                        <a:t>selezione con svolgimento di prove secondo l'ordine di graduatoria fornito dai centri per l'impiego</a:t>
                      </a:r>
                    </a:p>
                  </a:txBody>
                  <a:tcPr marL="9525" marR="9525" marT="9525" marB="0" anchor="ctr"/>
                </a:tc>
                <a:tc>
                  <a:txBody>
                    <a:bodyPr/>
                    <a:lstStyle/>
                    <a:p>
                      <a:pPr algn="ctr" fontAlgn="ctr"/>
                      <a:r>
                        <a:rPr lang="it-IT" sz="1000" b="0" i="0" u="none" strike="noStrike">
                          <a:effectLst/>
                          <a:latin typeface="Arial"/>
                        </a:rPr>
                        <a:t>no</a:t>
                      </a:r>
                    </a:p>
                  </a:txBody>
                  <a:tcPr marL="9525" marR="9525" marT="9525" marB="0" anchor="ctr"/>
                </a:tc>
                <a:tc>
                  <a:txBody>
                    <a:bodyPr/>
                    <a:lstStyle/>
                    <a:p>
                      <a:pPr algn="ctr" fontAlgn="ctr"/>
                      <a:r>
                        <a:rPr lang="it-IT" sz="1000" b="0" i="0" u="none" strike="noStrike">
                          <a:effectLst/>
                          <a:latin typeface="Arial"/>
                        </a:rPr>
                        <a:t>6 mesi di tirocinio formativo in prova presso l'ufficio</a:t>
                      </a:r>
                    </a:p>
                  </a:txBody>
                  <a:tcPr marL="9525" marR="9525" marT="9525" marB="0" anchor="ctr"/>
                </a:tc>
                <a:tc>
                  <a:txBody>
                    <a:bodyPr/>
                    <a:lstStyle/>
                    <a:p>
                      <a:pPr algn="ctr" fontAlgn="ctr"/>
                      <a:r>
                        <a:rPr lang="it-IT" sz="1000" b="0" i="0" u="none" strike="noStrike" dirty="0">
                          <a:effectLst/>
                          <a:latin typeface="Arial"/>
                        </a:rPr>
                        <a:t>no</a:t>
                      </a:r>
                    </a:p>
                  </a:txBody>
                  <a:tcPr marL="9525" marR="9525" marT="9525" marB="0" anchor="ctr"/>
                </a:tc>
                <a:tc>
                  <a:txBody>
                    <a:bodyPr/>
                    <a:lstStyle/>
                    <a:p>
                      <a:pPr algn="ctr" fontAlgn="ctr"/>
                      <a:r>
                        <a:rPr lang="it-IT" sz="1000" b="0" i="0" u="none" strike="noStrike" dirty="0">
                          <a:effectLst/>
                          <a:latin typeface="Arial"/>
                        </a:rPr>
                        <a:t>no</a:t>
                      </a:r>
                    </a:p>
                  </a:txBody>
                  <a:tcPr marL="9525" marR="9525" marT="9525" marB="0" anchor="ctr"/>
                </a:tc>
              </a:tr>
              <a:tr h="370840">
                <a:tc>
                  <a:txBody>
                    <a:bodyPr/>
                    <a:lstStyle/>
                    <a:p>
                      <a:pPr algn="ctr" fontAlgn="ctr"/>
                      <a:r>
                        <a:rPr lang="it-IT" sz="1000" b="0" i="0" u="none" strike="noStrike">
                          <a:effectLst/>
                          <a:latin typeface="Arial"/>
                        </a:rPr>
                        <a:t>assistenti</a:t>
                      </a:r>
                    </a:p>
                  </a:txBody>
                  <a:tcPr marL="9525" marR="9525" marT="9525" marB="0" anchor="ctr"/>
                </a:tc>
                <a:tc>
                  <a:txBody>
                    <a:bodyPr/>
                    <a:lstStyle/>
                    <a:p>
                      <a:pPr algn="ctr" fontAlgn="ctr"/>
                      <a:r>
                        <a:rPr lang="it-IT" sz="1000" b="0" i="0" u="none" strike="noStrike">
                          <a:effectLst/>
                          <a:latin typeface="Arial"/>
                        </a:rPr>
                        <a:t>assistente</a:t>
                      </a:r>
                    </a:p>
                  </a:txBody>
                  <a:tcPr marL="9525" marR="9525" marT="9525" marB="0" anchor="ctr"/>
                </a:tc>
                <a:tc>
                  <a:txBody>
                    <a:bodyPr/>
                    <a:lstStyle/>
                    <a:p>
                      <a:pPr algn="ctr" fontAlgn="ctr"/>
                      <a:r>
                        <a:rPr lang="it-IT" sz="1000" b="0" i="0" u="none" strike="noStrike">
                          <a:effectLst/>
                          <a:latin typeface="Arial"/>
                        </a:rPr>
                        <a:t>concorso interno</a:t>
                      </a:r>
                    </a:p>
                  </a:txBody>
                  <a:tcPr marL="9525" marR="9525" marT="9525" marB="0" anchor="ctr"/>
                </a:tc>
                <a:tc>
                  <a:txBody>
                    <a:bodyPr/>
                    <a:lstStyle/>
                    <a:p>
                      <a:pPr algn="ctr" fontAlgn="ctr"/>
                      <a:r>
                        <a:rPr lang="it-IT" sz="1000" b="0" i="0" u="none" strike="noStrike">
                          <a:effectLst/>
                          <a:latin typeface="Arial"/>
                        </a:rPr>
                        <a:t>_</a:t>
                      </a:r>
                    </a:p>
                  </a:txBody>
                  <a:tcPr marL="9525" marR="9525" marT="9525" marB="0" anchor="ctr"/>
                </a:tc>
                <a:tc>
                  <a:txBody>
                    <a:bodyPr/>
                    <a:lstStyle/>
                    <a:p>
                      <a:pPr algn="ctr" fontAlgn="ctr"/>
                      <a:r>
                        <a:rPr lang="it-IT" sz="1000" b="0" i="0" u="none" strike="noStrike">
                          <a:effectLst/>
                          <a:latin typeface="Arial"/>
                        </a:rPr>
                        <a:t>titoli e superamento corso formazione</a:t>
                      </a:r>
                    </a:p>
                  </a:txBody>
                  <a:tcPr marL="9525" marR="9525" marT="9525" marB="0" anchor="ctr"/>
                </a:tc>
                <a:tc>
                  <a:txBody>
                    <a:bodyPr/>
                    <a:lstStyle/>
                    <a:p>
                      <a:pPr algn="ctr" fontAlgn="ctr"/>
                      <a:r>
                        <a:rPr lang="it-IT" sz="1000" b="0" i="0" u="none" strike="noStrike">
                          <a:effectLst/>
                          <a:latin typeface="Arial"/>
                        </a:rPr>
                        <a:t>decreto Ministro</a:t>
                      </a:r>
                    </a:p>
                  </a:txBody>
                  <a:tcPr marL="9525" marR="9525" marT="9525" marB="0" anchor="ctr"/>
                </a:tc>
                <a:tc>
                  <a:txBody>
                    <a:bodyPr/>
                    <a:lstStyle/>
                    <a:p>
                      <a:pPr algn="ctr" fontAlgn="ctr"/>
                      <a:r>
                        <a:rPr lang="it-IT" sz="1000" b="0" i="0" u="none" strike="noStrike">
                          <a:effectLst/>
                          <a:latin typeface="Arial"/>
                        </a:rPr>
                        <a:t>2 settimane</a:t>
                      </a:r>
                    </a:p>
                  </a:txBody>
                  <a:tcPr marL="9525" marR="9525" marT="9525" marB="0" anchor="ctr"/>
                </a:tc>
                <a:tc>
                  <a:txBody>
                    <a:bodyPr/>
                    <a:lstStyle/>
                    <a:p>
                      <a:pPr algn="ctr" fontAlgn="ctr"/>
                      <a:r>
                        <a:rPr lang="it-IT" sz="1000" b="0" i="0" u="none" strike="noStrike">
                          <a:effectLst/>
                          <a:latin typeface="Arial"/>
                        </a:rPr>
                        <a:t>nell'ambito del regolamento del concorso</a:t>
                      </a:r>
                    </a:p>
                  </a:txBody>
                  <a:tcPr marL="9525" marR="9525" marT="9525" marB="0" anchor="ctr"/>
                </a:tc>
                <a:tc>
                  <a:txBody>
                    <a:bodyPr/>
                    <a:lstStyle/>
                    <a:p>
                      <a:pPr algn="ctr" fontAlgn="ctr"/>
                      <a:r>
                        <a:rPr lang="it-IT" sz="1000" b="0" i="0" u="none" strike="noStrike">
                          <a:effectLst/>
                          <a:latin typeface="Arial"/>
                        </a:rPr>
                        <a:t>3 gg</a:t>
                      </a:r>
                    </a:p>
                  </a:txBody>
                  <a:tcPr marL="9525" marR="9525" marT="9525" marB="0" anchor="ctr"/>
                </a:tc>
              </a:tr>
              <a:tr h="370840">
                <a:tc>
                  <a:txBody>
                    <a:bodyPr/>
                    <a:lstStyle/>
                    <a:p>
                      <a:pPr algn="ctr" fontAlgn="ctr"/>
                      <a:r>
                        <a:rPr lang="it-IT" sz="1000" b="0" i="0" u="none" strike="noStrike">
                          <a:effectLst/>
                          <a:latin typeface="Arial"/>
                        </a:rPr>
                        <a:t>collaboratori e sostituti direttori amministrativo-contabili</a:t>
                      </a:r>
                    </a:p>
                  </a:txBody>
                  <a:tcPr marL="9525" marR="9525" marT="9525" marB="0" anchor="ctr"/>
                </a:tc>
                <a:tc>
                  <a:txBody>
                    <a:bodyPr/>
                    <a:lstStyle/>
                    <a:p>
                      <a:pPr algn="ctr" fontAlgn="ctr"/>
                      <a:r>
                        <a:rPr lang="it-IT" sz="1000" b="0" i="0" u="none" strike="noStrike">
                          <a:effectLst/>
                          <a:latin typeface="Arial"/>
                        </a:rPr>
                        <a:t>vice collaboratore amministrativo-contabile</a:t>
                      </a:r>
                    </a:p>
                  </a:txBody>
                  <a:tcPr marL="9525" marR="9525" marT="9525" marB="0" anchor="ctr"/>
                </a:tc>
                <a:tc>
                  <a:txBody>
                    <a:bodyPr/>
                    <a:lstStyle/>
                    <a:p>
                      <a:pPr algn="ctr" fontAlgn="ctr"/>
                      <a:r>
                        <a:rPr lang="it-IT" sz="1000" b="0" i="0" u="none" strike="noStrike">
                          <a:effectLst/>
                          <a:latin typeface="Arial"/>
                        </a:rPr>
                        <a:t>concorso pubblico</a:t>
                      </a:r>
                    </a:p>
                  </a:txBody>
                  <a:tcPr marL="9525" marR="9525" marT="9525" marB="0" anchor="ctr"/>
                </a:tc>
                <a:tc>
                  <a:txBody>
                    <a:bodyPr/>
                    <a:lstStyle/>
                    <a:p>
                      <a:pPr algn="ctr" fontAlgn="ctr"/>
                      <a:r>
                        <a:rPr lang="it-IT" sz="1000" b="0" i="0" u="none" strike="noStrike">
                          <a:effectLst/>
                          <a:latin typeface="Arial"/>
                        </a:rPr>
                        <a:t>50% CNVVF</a:t>
                      </a:r>
                    </a:p>
                  </a:txBody>
                  <a:tcPr marL="9525" marR="9525" marT="9525" marB="0" anchor="ctr"/>
                </a:tc>
                <a:tc>
                  <a:txBody>
                    <a:bodyPr/>
                    <a:lstStyle/>
                    <a:p>
                      <a:pPr algn="ctr" fontAlgn="ctr"/>
                      <a:r>
                        <a:rPr lang="it-IT" sz="1000" b="0" i="0" u="none" strike="noStrike">
                          <a:effectLst/>
                          <a:latin typeface="Arial"/>
                        </a:rPr>
                        <a:t>titoli ed esami</a:t>
                      </a:r>
                    </a:p>
                  </a:txBody>
                  <a:tcPr marL="9525" marR="9525" marT="9525" marB="0" anchor="ctr"/>
                </a:tc>
                <a:tc>
                  <a:txBody>
                    <a:bodyPr/>
                    <a:lstStyle/>
                    <a:p>
                      <a:pPr algn="ctr" fontAlgn="ctr"/>
                      <a:r>
                        <a:rPr lang="it-IT" sz="1000" b="0" i="0" u="none" strike="noStrike">
                          <a:effectLst/>
                          <a:latin typeface="Arial"/>
                        </a:rPr>
                        <a:t>regolamento Ministro</a:t>
                      </a:r>
                    </a:p>
                  </a:txBody>
                  <a:tcPr marL="9525" marR="9525" marT="9525" marB="0" anchor="ctr"/>
                </a:tc>
                <a:tc>
                  <a:txBody>
                    <a:bodyPr/>
                    <a:lstStyle/>
                    <a:p>
                      <a:pPr algn="ctr" fontAlgn="ctr"/>
                      <a:r>
                        <a:rPr lang="it-IT" sz="1000" b="0" i="0" u="none" strike="noStrike">
                          <a:effectLst/>
                          <a:latin typeface="Arial"/>
                        </a:rPr>
                        <a:t>2 + 4 mesi</a:t>
                      </a:r>
                    </a:p>
                  </a:txBody>
                  <a:tcPr marL="9525" marR="9525" marT="9525" marB="0" anchor="ctr"/>
                </a:tc>
                <a:tc>
                  <a:txBody>
                    <a:bodyPr/>
                    <a:lstStyle/>
                    <a:p>
                      <a:pPr algn="ctr" fontAlgn="ctr"/>
                      <a:r>
                        <a:rPr lang="it-IT" sz="1000" b="0" i="0" u="none" strike="noStrike">
                          <a:effectLst/>
                          <a:latin typeface="Arial"/>
                        </a:rPr>
                        <a:t>decreto Capo Dipartimento</a:t>
                      </a:r>
                    </a:p>
                  </a:txBody>
                  <a:tcPr marL="9525" marR="9525" marT="9525" marB="0" anchor="ctr"/>
                </a:tc>
                <a:tc>
                  <a:txBody>
                    <a:bodyPr/>
                    <a:lstStyle/>
                    <a:p>
                      <a:pPr algn="ctr" fontAlgn="ctr"/>
                      <a:r>
                        <a:rPr lang="it-IT" sz="1000" b="0" i="0" u="none" strike="noStrike" dirty="0">
                          <a:effectLst/>
                          <a:latin typeface="Arial"/>
                        </a:rPr>
                        <a:t>15 gg e 20 gg</a:t>
                      </a:r>
                    </a:p>
                  </a:txBody>
                  <a:tcPr marL="9525" marR="9525" marT="9525" marB="0" anchor="ctr"/>
                </a:tc>
              </a:tr>
              <a:tr h="370840">
                <a:tc>
                  <a:txBody>
                    <a:bodyPr/>
                    <a:lstStyle/>
                    <a:p>
                      <a:pPr algn="ctr" fontAlgn="ctr"/>
                      <a:r>
                        <a:rPr lang="it-IT" sz="1000" b="0" i="0" u="none" strike="noStrike">
                          <a:effectLst/>
                          <a:latin typeface="Arial"/>
                        </a:rPr>
                        <a:t>collaboratori e sostituti direttori amministrativo-contabili</a:t>
                      </a:r>
                    </a:p>
                  </a:txBody>
                  <a:tcPr marL="9525" marR="9525" marT="9525" marB="0" anchor="ctr"/>
                </a:tc>
                <a:tc>
                  <a:txBody>
                    <a:bodyPr/>
                    <a:lstStyle/>
                    <a:p>
                      <a:pPr algn="ctr" fontAlgn="ctr"/>
                      <a:r>
                        <a:rPr lang="it-IT" sz="1000" b="0" i="0" u="none" strike="noStrike">
                          <a:effectLst/>
                          <a:latin typeface="Arial"/>
                        </a:rPr>
                        <a:t>sostituto direttore amministrativo-contabile</a:t>
                      </a:r>
                    </a:p>
                  </a:txBody>
                  <a:tcPr marL="9525" marR="9525" marT="9525" marB="0" anchor="ctr"/>
                </a:tc>
                <a:tc>
                  <a:txBody>
                    <a:bodyPr/>
                    <a:lstStyle/>
                    <a:p>
                      <a:pPr algn="ctr" fontAlgn="ctr"/>
                      <a:r>
                        <a:rPr lang="it-IT" sz="1000" b="0" i="0" u="none" strike="noStrike">
                          <a:effectLst/>
                          <a:latin typeface="Arial"/>
                        </a:rPr>
                        <a:t>concorso interno</a:t>
                      </a:r>
                    </a:p>
                  </a:txBody>
                  <a:tcPr marL="9525" marR="9525" marT="9525" marB="0" anchor="ctr"/>
                </a:tc>
                <a:tc>
                  <a:txBody>
                    <a:bodyPr/>
                    <a:lstStyle/>
                    <a:p>
                      <a:pPr algn="ctr" fontAlgn="ctr"/>
                      <a:r>
                        <a:rPr lang="it-IT" sz="1000" b="0" i="0" u="none" strike="noStrike">
                          <a:effectLst/>
                          <a:latin typeface="Arial"/>
                        </a:rPr>
                        <a:t>_</a:t>
                      </a:r>
                    </a:p>
                  </a:txBody>
                  <a:tcPr marL="9525" marR="9525" marT="9525" marB="0" anchor="ctr"/>
                </a:tc>
                <a:tc>
                  <a:txBody>
                    <a:bodyPr/>
                    <a:lstStyle/>
                    <a:p>
                      <a:pPr algn="ctr" fontAlgn="ctr"/>
                      <a:r>
                        <a:rPr lang="it-IT" sz="1000" b="0" i="0" u="none" strike="noStrike">
                          <a:effectLst/>
                          <a:latin typeface="Arial"/>
                        </a:rPr>
                        <a:t>titoli e superamento corso formazione</a:t>
                      </a:r>
                    </a:p>
                  </a:txBody>
                  <a:tcPr marL="9525" marR="9525" marT="9525" marB="0" anchor="ctr"/>
                </a:tc>
                <a:tc>
                  <a:txBody>
                    <a:bodyPr/>
                    <a:lstStyle/>
                    <a:p>
                      <a:pPr algn="ctr" fontAlgn="ctr"/>
                      <a:r>
                        <a:rPr lang="it-IT" sz="1000" b="0" i="0" u="none" strike="noStrike">
                          <a:effectLst/>
                          <a:latin typeface="Arial"/>
                        </a:rPr>
                        <a:t>decreto Ministro</a:t>
                      </a:r>
                    </a:p>
                  </a:txBody>
                  <a:tcPr marL="9525" marR="9525" marT="9525" marB="0" anchor="ctr"/>
                </a:tc>
                <a:tc>
                  <a:txBody>
                    <a:bodyPr/>
                    <a:lstStyle/>
                    <a:p>
                      <a:pPr algn="ctr" fontAlgn="ctr"/>
                      <a:r>
                        <a:rPr lang="it-IT" sz="1000" b="0" i="0" u="none" strike="noStrike">
                          <a:effectLst/>
                          <a:latin typeface="Arial"/>
                        </a:rPr>
                        <a:t>2 mesi</a:t>
                      </a:r>
                    </a:p>
                  </a:txBody>
                  <a:tcPr marL="9525" marR="9525" marT="9525" marB="0" anchor="ctr"/>
                </a:tc>
                <a:tc>
                  <a:txBody>
                    <a:bodyPr/>
                    <a:lstStyle/>
                    <a:p>
                      <a:pPr algn="ctr" fontAlgn="ctr"/>
                      <a:r>
                        <a:rPr lang="it-IT" sz="1000" b="0" i="0" u="none" strike="noStrike">
                          <a:effectLst/>
                          <a:latin typeface="Arial"/>
                        </a:rPr>
                        <a:t>nell'ambito del regolamento del concorso</a:t>
                      </a:r>
                    </a:p>
                  </a:txBody>
                  <a:tcPr marL="9525" marR="9525" marT="9525" marB="0" anchor="ctr"/>
                </a:tc>
                <a:tc>
                  <a:txBody>
                    <a:bodyPr/>
                    <a:lstStyle/>
                    <a:p>
                      <a:pPr algn="ctr" fontAlgn="ctr"/>
                      <a:r>
                        <a:rPr lang="it-IT" sz="1000" b="0" i="0" u="none" strike="noStrike" dirty="0" smtClean="0">
                          <a:effectLst/>
                          <a:latin typeface="Arial"/>
                        </a:rPr>
                        <a:t>15 gg</a:t>
                      </a:r>
                      <a:endParaRPr lang="it-IT" sz="1000" b="0" i="0" u="none" strike="noStrike" dirty="0">
                        <a:effectLst/>
                        <a:latin typeface="Arial"/>
                      </a:endParaRPr>
                    </a:p>
                  </a:txBody>
                  <a:tcPr marL="9525" marR="9525" marT="9525" marB="0" anchor="ctr"/>
                </a:tc>
              </a:tr>
              <a:tr h="370840">
                <a:tc>
                  <a:txBody>
                    <a:bodyPr/>
                    <a:lstStyle/>
                    <a:p>
                      <a:pPr algn="ctr" fontAlgn="ctr"/>
                      <a:r>
                        <a:rPr lang="it-IT" sz="1000" b="0" i="0" u="none" strike="noStrike">
                          <a:effectLst/>
                          <a:latin typeface="Arial"/>
                        </a:rPr>
                        <a:t>collaboratori e sostituti direttori tecnico-scientifici e informatici</a:t>
                      </a:r>
                    </a:p>
                  </a:txBody>
                  <a:tcPr marL="9525" marR="9525" marT="9525" marB="0" anchor="ctr"/>
                </a:tc>
                <a:tc>
                  <a:txBody>
                    <a:bodyPr/>
                    <a:lstStyle/>
                    <a:p>
                      <a:pPr algn="ctr" fontAlgn="ctr"/>
                      <a:r>
                        <a:rPr lang="it-IT" sz="1000" b="0" i="0" u="none" strike="noStrike">
                          <a:effectLst/>
                          <a:latin typeface="Arial"/>
                        </a:rPr>
                        <a:t>vice collaboratore tecnico-scientifico e informatico</a:t>
                      </a:r>
                    </a:p>
                  </a:txBody>
                  <a:tcPr marL="9525" marR="9525" marT="9525" marB="0" anchor="ctr"/>
                </a:tc>
                <a:tc>
                  <a:txBody>
                    <a:bodyPr/>
                    <a:lstStyle/>
                    <a:p>
                      <a:pPr algn="ctr" fontAlgn="ctr"/>
                      <a:r>
                        <a:rPr lang="it-IT" sz="1000" b="0" i="0" u="none" strike="noStrike">
                          <a:effectLst/>
                          <a:latin typeface="Arial"/>
                        </a:rPr>
                        <a:t>concorso pubblico</a:t>
                      </a:r>
                    </a:p>
                  </a:txBody>
                  <a:tcPr marL="9525" marR="9525" marT="9525" marB="0" anchor="ctr"/>
                </a:tc>
                <a:tc>
                  <a:txBody>
                    <a:bodyPr/>
                    <a:lstStyle/>
                    <a:p>
                      <a:pPr algn="ctr" fontAlgn="ctr"/>
                      <a:r>
                        <a:rPr lang="it-IT" sz="1000" b="0" i="0" u="none" strike="noStrike">
                          <a:effectLst/>
                          <a:latin typeface="Arial"/>
                        </a:rPr>
                        <a:t>50% CNVVF</a:t>
                      </a:r>
                    </a:p>
                  </a:txBody>
                  <a:tcPr marL="9525" marR="9525" marT="9525" marB="0" anchor="ctr"/>
                </a:tc>
                <a:tc>
                  <a:txBody>
                    <a:bodyPr/>
                    <a:lstStyle/>
                    <a:p>
                      <a:pPr algn="ctr" fontAlgn="ctr"/>
                      <a:r>
                        <a:rPr lang="it-IT" sz="1000" b="0" i="0" u="none" strike="noStrike">
                          <a:effectLst/>
                          <a:latin typeface="Arial"/>
                        </a:rPr>
                        <a:t>titoli ed esami</a:t>
                      </a:r>
                    </a:p>
                  </a:txBody>
                  <a:tcPr marL="9525" marR="9525" marT="9525" marB="0" anchor="ctr"/>
                </a:tc>
                <a:tc>
                  <a:txBody>
                    <a:bodyPr/>
                    <a:lstStyle/>
                    <a:p>
                      <a:pPr algn="ctr" fontAlgn="ctr"/>
                      <a:r>
                        <a:rPr lang="it-IT" sz="1000" b="0" i="0" u="none" strike="noStrike">
                          <a:effectLst/>
                          <a:latin typeface="Arial"/>
                        </a:rPr>
                        <a:t>regolamento Ministro</a:t>
                      </a:r>
                    </a:p>
                  </a:txBody>
                  <a:tcPr marL="9525" marR="9525" marT="9525" marB="0" anchor="ctr"/>
                </a:tc>
                <a:tc>
                  <a:txBody>
                    <a:bodyPr/>
                    <a:lstStyle/>
                    <a:p>
                      <a:pPr algn="ctr" fontAlgn="ctr"/>
                      <a:r>
                        <a:rPr lang="it-IT" sz="1000" b="0" i="0" u="none" strike="noStrike">
                          <a:effectLst/>
                          <a:latin typeface="Arial"/>
                        </a:rPr>
                        <a:t>2 + 4 mesi</a:t>
                      </a:r>
                    </a:p>
                  </a:txBody>
                  <a:tcPr marL="9525" marR="9525" marT="9525" marB="0" anchor="ctr"/>
                </a:tc>
                <a:tc>
                  <a:txBody>
                    <a:bodyPr/>
                    <a:lstStyle/>
                    <a:p>
                      <a:pPr algn="ctr" fontAlgn="ctr"/>
                      <a:r>
                        <a:rPr lang="it-IT" sz="1000" b="0" i="0" u="none" strike="noStrike">
                          <a:effectLst/>
                          <a:latin typeface="Arial"/>
                        </a:rPr>
                        <a:t>decreto Capo Dipartimento</a:t>
                      </a:r>
                    </a:p>
                  </a:txBody>
                  <a:tcPr marL="9525" marR="9525" marT="9525" marB="0" anchor="ctr"/>
                </a:tc>
                <a:tc>
                  <a:txBody>
                    <a:bodyPr/>
                    <a:lstStyle/>
                    <a:p>
                      <a:pPr algn="ctr" fontAlgn="ctr"/>
                      <a:r>
                        <a:rPr lang="it-IT" sz="1000" b="0" i="0" u="none" strike="noStrike" dirty="0">
                          <a:effectLst/>
                          <a:latin typeface="Arial"/>
                        </a:rPr>
                        <a:t>15 gg e 20 gg</a:t>
                      </a:r>
                    </a:p>
                  </a:txBody>
                  <a:tcPr marL="9525" marR="9525" marT="9525" marB="0" anchor="ctr"/>
                </a:tc>
              </a:tr>
              <a:tr h="370840">
                <a:tc>
                  <a:txBody>
                    <a:bodyPr/>
                    <a:lstStyle/>
                    <a:p>
                      <a:pPr algn="ctr" fontAlgn="ctr"/>
                      <a:r>
                        <a:rPr lang="it-IT" sz="1000" b="0" i="0" u="none" strike="noStrike">
                          <a:effectLst/>
                          <a:latin typeface="Arial"/>
                        </a:rPr>
                        <a:t>collaboratori e sostituti direttori tecnico-scientifici e informatici</a:t>
                      </a:r>
                    </a:p>
                  </a:txBody>
                  <a:tcPr marL="9525" marR="9525" marT="9525" marB="0" anchor="ctr"/>
                </a:tc>
                <a:tc>
                  <a:txBody>
                    <a:bodyPr/>
                    <a:lstStyle/>
                    <a:p>
                      <a:pPr algn="ctr" fontAlgn="ctr"/>
                      <a:r>
                        <a:rPr lang="it-IT" sz="1000" b="0" i="0" u="none" strike="noStrike">
                          <a:effectLst/>
                          <a:latin typeface="Arial"/>
                        </a:rPr>
                        <a:t>sostituto direttore tecnico-scientifico e informatico</a:t>
                      </a:r>
                    </a:p>
                  </a:txBody>
                  <a:tcPr marL="9525" marR="9525" marT="9525" marB="0" anchor="ctr"/>
                </a:tc>
                <a:tc>
                  <a:txBody>
                    <a:bodyPr/>
                    <a:lstStyle/>
                    <a:p>
                      <a:pPr algn="ctr" fontAlgn="ctr"/>
                      <a:r>
                        <a:rPr lang="it-IT" sz="1000" b="0" i="0" u="none" strike="noStrike">
                          <a:effectLst/>
                          <a:latin typeface="Arial"/>
                        </a:rPr>
                        <a:t>concorso interno</a:t>
                      </a:r>
                    </a:p>
                  </a:txBody>
                  <a:tcPr marL="9525" marR="9525" marT="9525" marB="0" anchor="ctr"/>
                </a:tc>
                <a:tc>
                  <a:txBody>
                    <a:bodyPr/>
                    <a:lstStyle/>
                    <a:p>
                      <a:pPr algn="ctr" fontAlgn="ctr"/>
                      <a:r>
                        <a:rPr lang="it-IT" sz="1000" b="0" i="0" u="none" strike="noStrike">
                          <a:effectLst/>
                          <a:latin typeface="Arial"/>
                        </a:rPr>
                        <a:t>_</a:t>
                      </a:r>
                    </a:p>
                  </a:txBody>
                  <a:tcPr marL="9525" marR="9525" marT="9525" marB="0" anchor="ctr"/>
                </a:tc>
                <a:tc>
                  <a:txBody>
                    <a:bodyPr/>
                    <a:lstStyle/>
                    <a:p>
                      <a:pPr algn="ctr" fontAlgn="ctr"/>
                      <a:r>
                        <a:rPr lang="it-IT" sz="1000" b="0" i="0" u="none" strike="noStrike">
                          <a:effectLst/>
                          <a:latin typeface="Arial"/>
                        </a:rPr>
                        <a:t>titoli e superamento corso formazione</a:t>
                      </a:r>
                    </a:p>
                  </a:txBody>
                  <a:tcPr marL="9525" marR="9525" marT="9525" marB="0" anchor="ctr"/>
                </a:tc>
                <a:tc>
                  <a:txBody>
                    <a:bodyPr/>
                    <a:lstStyle/>
                    <a:p>
                      <a:pPr algn="ctr" fontAlgn="ctr"/>
                      <a:r>
                        <a:rPr lang="it-IT" sz="1000" b="0" i="0" u="none" strike="noStrike">
                          <a:effectLst/>
                          <a:latin typeface="Arial"/>
                        </a:rPr>
                        <a:t>decreto Ministro</a:t>
                      </a:r>
                    </a:p>
                  </a:txBody>
                  <a:tcPr marL="9525" marR="9525" marT="9525" marB="0" anchor="ctr"/>
                </a:tc>
                <a:tc>
                  <a:txBody>
                    <a:bodyPr/>
                    <a:lstStyle/>
                    <a:p>
                      <a:pPr algn="ctr" fontAlgn="ctr"/>
                      <a:r>
                        <a:rPr lang="it-IT" sz="1000" b="0" i="0" u="none" strike="noStrike">
                          <a:effectLst/>
                          <a:latin typeface="Arial"/>
                        </a:rPr>
                        <a:t>2 mesi da inserire</a:t>
                      </a:r>
                    </a:p>
                  </a:txBody>
                  <a:tcPr marL="9525" marR="9525" marT="9525" marB="0" anchor="ctr"/>
                </a:tc>
                <a:tc>
                  <a:txBody>
                    <a:bodyPr/>
                    <a:lstStyle/>
                    <a:p>
                      <a:pPr algn="ctr" fontAlgn="ctr"/>
                      <a:r>
                        <a:rPr lang="it-IT" sz="1000" b="0" i="0" u="none" strike="noStrike">
                          <a:effectLst/>
                          <a:latin typeface="Arial"/>
                        </a:rPr>
                        <a:t>nell'ambito del regolamento del concorso</a:t>
                      </a:r>
                    </a:p>
                  </a:txBody>
                  <a:tcPr marL="9525" marR="9525" marT="9525" marB="0" anchor="ctr"/>
                </a:tc>
                <a:tc>
                  <a:txBody>
                    <a:bodyPr/>
                    <a:lstStyle/>
                    <a:p>
                      <a:pPr algn="ctr" fontAlgn="ctr"/>
                      <a:r>
                        <a:rPr lang="it-IT" sz="1000" b="0" i="0" u="none" strike="noStrike" dirty="0" smtClean="0">
                          <a:effectLst/>
                          <a:latin typeface="Arial"/>
                        </a:rPr>
                        <a:t>15 gg</a:t>
                      </a:r>
                      <a:endParaRPr lang="it-IT" sz="1000" b="0" i="0" u="none" strike="noStrike" dirty="0">
                        <a:effectLst/>
                        <a:latin typeface="Arial"/>
                      </a:endParaRPr>
                    </a:p>
                  </a:txBody>
                  <a:tcPr marL="9525" marR="9525" marT="9525" marB="0" anchor="ctr"/>
                </a:tc>
              </a:tr>
            </a:tbl>
          </a:graphicData>
        </a:graphic>
      </p:graphicFrame>
      <p:sp>
        <p:nvSpPr>
          <p:cNvPr id="24659" name="Titolo 1"/>
          <p:cNvSpPr txBox="1">
            <a:spLocks noGrp="1"/>
          </p:cNvSpPr>
          <p:nvPr>
            <p:ph type="title"/>
          </p:nvPr>
        </p:nvSpPr>
        <p:spPr/>
        <p:txBody>
          <a:bodyPr/>
          <a:lstStyle/>
          <a:p>
            <a:pPr eaLnBrk="1"/>
            <a:r>
              <a:rPr sz="4000" smtClean="0">
                <a:latin typeface="Calibri" pitchFamily="34" charset="0"/>
              </a:rPr>
              <a:t>RUOLI PERSONALE NON OPERATIVO</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323850" y="1773238"/>
          <a:ext cx="8424863" cy="3887787"/>
        </p:xfrm>
        <a:graphic>
          <a:graphicData uri="http://schemas.openxmlformats.org/drawingml/2006/table">
            <a:tbl>
              <a:tblPr firstRow="1" bandRow="1">
                <a:tableStyleId>{5C22544A-7EE6-4342-B048-85BDC9FD1C3A}</a:tableStyleId>
              </a:tblPr>
              <a:tblGrid>
                <a:gridCol w="936104"/>
                <a:gridCol w="936104"/>
                <a:gridCol w="936104"/>
                <a:gridCol w="936104"/>
                <a:gridCol w="936104"/>
                <a:gridCol w="936104"/>
                <a:gridCol w="936104"/>
                <a:gridCol w="936104"/>
                <a:gridCol w="936104"/>
              </a:tblGrid>
              <a:tr h="648071">
                <a:tc>
                  <a:txBody>
                    <a:bodyPr/>
                    <a:lstStyle/>
                    <a:p>
                      <a:pPr algn="ctr" fontAlgn="ctr"/>
                      <a:r>
                        <a:rPr lang="it-IT" sz="1000" b="1" i="0" u="none" strike="noStrike" dirty="0">
                          <a:effectLst/>
                          <a:latin typeface="Arial"/>
                        </a:rPr>
                        <a:t>ruolo</a:t>
                      </a:r>
                    </a:p>
                  </a:txBody>
                  <a:tcPr marL="9525" marR="9525" marT="9525" marB="0" anchor="ctr"/>
                </a:tc>
                <a:tc>
                  <a:txBody>
                    <a:bodyPr/>
                    <a:lstStyle/>
                    <a:p>
                      <a:pPr algn="ctr" fontAlgn="ctr"/>
                      <a:r>
                        <a:rPr lang="it-IT" sz="1000" b="1" i="0" u="none" strike="noStrike" dirty="0">
                          <a:effectLst/>
                          <a:latin typeface="Arial"/>
                        </a:rPr>
                        <a:t>qualifica</a:t>
                      </a:r>
                    </a:p>
                  </a:txBody>
                  <a:tcPr marL="9525" marR="9525" marT="9525" marB="0" anchor="ctr"/>
                </a:tc>
                <a:tc>
                  <a:txBody>
                    <a:bodyPr/>
                    <a:lstStyle/>
                    <a:p>
                      <a:pPr algn="ctr" fontAlgn="ctr"/>
                      <a:r>
                        <a:rPr lang="it-IT" sz="1000" b="1" i="0" u="none" strike="noStrike">
                          <a:effectLst/>
                          <a:latin typeface="Arial"/>
                        </a:rPr>
                        <a:t>procedura di accesso</a:t>
                      </a:r>
                    </a:p>
                  </a:txBody>
                  <a:tcPr marL="9525" marR="9525" marT="9525" marB="0" anchor="ctr"/>
                </a:tc>
                <a:tc>
                  <a:txBody>
                    <a:bodyPr/>
                    <a:lstStyle/>
                    <a:p>
                      <a:pPr algn="ctr" fontAlgn="ctr"/>
                      <a:r>
                        <a:rPr lang="it-IT" sz="1000" b="1" i="0" u="none" strike="noStrike">
                          <a:effectLst/>
                          <a:latin typeface="Arial"/>
                        </a:rPr>
                        <a:t>riserve</a:t>
                      </a:r>
                    </a:p>
                  </a:txBody>
                  <a:tcPr marL="9525" marR="9525" marT="9525" marB="0" anchor="ctr"/>
                </a:tc>
                <a:tc>
                  <a:txBody>
                    <a:bodyPr/>
                    <a:lstStyle/>
                    <a:p>
                      <a:pPr algn="ctr" fontAlgn="ctr"/>
                      <a:r>
                        <a:rPr lang="it-IT" sz="1000" b="1" i="0" u="none" strike="noStrike">
                          <a:effectLst/>
                          <a:latin typeface="Arial"/>
                        </a:rPr>
                        <a:t>descrizione</a:t>
                      </a:r>
                    </a:p>
                  </a:txBody>
                  <a:tcPr marL="9525" marR="9525" marT="9525" marB="0" anchor="ctr"/>
                </a:tc>
                <a:tc>
                  <a:txBody>
                    <a:bodyPr/>
                    <a:lstStyle/>
                    <a:p>
                      <a:pPr algn="ctr" fontAlgn="ctr"/>
                      <a:r>
                        <a:rPr lang="it-IT" sz="1000" b="1" i="0" u="none" strike="noStrike">
                          <a:effectLst/>
                          <a:latin typeface="Arial"/>
                        </a:rPr>
                        <a:t>regolamento del concorso</a:t>
                      </a:r>
                    </a:p>
                  </a:txBody>
                  <a:tcPr marL="9525" marR="9525" marT="9525" marB="0" anchor="ctr"/>
                </a:tc>
                <a:tc>
                  <a:txBody>
                    <a:bodyPr/>
                    <a:lstStyle/>
                    <a:p>
                      <a:pPr algn="ctr" fontAlgn="ctr"/>
                      <a:r>
                        <a:rPr lang="it-IT" sz="1000" b="1" i="0" u="none" strike="noStrike">
                          <a:effectLst/>
                          <a:latin typeface="Arial"/>
                        </a:rPr>
                        <a:t>durata corso di formazione e tirocinio</a:t>
                      </a:r>
                    </a:p>
                  </a:txBody>
                  <a:tcPr marL="9525" marR="9525" marT="9525" marB="0" anchor="ctr"/>
                </a:tc>
                <a:tc>
                  <a:txBody>
                    <a:bodyPr/>
                    <a:lstStyle/>
                    <a:p>
                      <a:pPr algn="ctr" fontAlgn="ctr"/>
                      <a:r>
                        <a:rPr lang="it-IT" sz="1000" b="1" i="0" u="none" strike="noStrike">
                          <a:effectLst/>
                          <a:latin typeface="Arial"/>
                        </a:rPr>
                        <a:t>regolamento del corso </a:t>
                      </a:r>
                    </a:p>
                  </a:txBody>
                  <a:tcPr marL="9525" marR="9525" marT="9525" marB="0" anchor="ctr"/>
                </a:tc>
                <a:tc>
                  <a:txBody>
                    <a:bodyPr/>
                    <a:lstStyle/>
                    <a:p>
                      <a:pPr algn="ctr" fontAlgn="ctr"/>
                      <a:r>
                        <a:rPr lang="it-IT" sz="1000" b="1" i="0" u="none" strike="noStrike">
                          <a:effectLst/>
                          <a:latin typeface="Arial"/>
                        </a:rPr>
                        <a:t>dimissioni ed espulsioni</a:t>
                      </a:r>
                    </a:p>
                  </a:txBody>
                  <a:tcPr marL="9525" marR="9525" marT="9525" marB="0" anchor="ctr"/>
                </a:tc>
              </a:tr>
              <a:tr h="504056">
                <a:tc>
                  <a:txBody>
                    <a:bodyPr/>
                    <a:lstStyle/>
                    <a:p>
                      <a:pPr algn="ctr" fontAlgn="ctr"/>
                      <a:r>
                        <a:rPr lang="it-IT" sz="1000" b="0" i="0" u="none" strike="noStrike" dirty="0">
                          <a:effectLst/>
                          <a:latin typeface="Arial"/>
                        </a:rPr>
                        <a:t>direttivi</a:t>
                      </a:r>
                    </a:p>
                  </a:txBody>
                  <a:tcPr marL="9525" marR="9525" marT="9525" marB="0" anchor="ctr"/>
                </a:tc>
                <a:tc>
                  <a:txBody>
                    <a:bodyPr/>
                    <a:lstStyle/>
                    <a:p>
                      <a:pPr algn="ctr" fontAlgn="ctr"/>
                      <a:r>
                        <a:rPr lang="it-IT" sz="1000" b="0" i="0" u="none" strike="noStrike">
                          <a:effectLst/>
                          <a:latin typeface="Arial"/>
                        </a:rPr>
                        <a:t>vice direttore</a:t>
                      </a:r>
                    </a:p>
                  </a:txBody>
                  <a:tcPr marL="9525" marR="9525" marT="9525" marB="0" anchor="ctr"/>
                </a:tc>
                <a:tc>
                  <a:txBody>
                    <a:bodyPr/>
                    <a:lstStyle/>
                    <a:p>
                      <a:pPr algn="ctr" fontAlgn="ctr"/>
                      <a:r>
                        <a:rPr lang="it-IT" sz="1000" b="0" i="0" u="none" strike="noStrike">
                          <a:effectLst/>
                          <a:latin typeface="Arial"/>
                        </a:rPr>
                        <a:t>concorso pubblico</a:t>
                      </a:r>
                    </a:p>
                  </a:txBody>
                  <a:tcPr marL="9525" marR="9525" marT="9525" marB="0" anchor="ctr"/>
                </a:tc>
                <a:tc>
                  <a:txBody>
                    <a:bodyPr/>
                    <a:lstStyle/>
                    <a:p>
                      <a:pPr algn="ctr" fontAlgn="ctr"/>
                      <a:r>
                        <a:rPr lang="it-IT" sz="1000" b="0" i="0" u="none" strike="noStrike" dirty="0">
                          <a:effectLst/>
                          <a:latin typeface="Arial"/>
                        </a:rPr>
                        <a:t>20% CNVVF</a:t>
                      </a:r>
                    </a:p>
                  </a:txBody>
                  <a:tcPr marL="9525" marR="9525" marT="9525" marB="0" anchor="ctr"/>
                </a:tc>
                <a:tc>
                  <a:txBody>
                    <a:bodyPr/>
                    <a:lstStyle/>
                    <a:p>
                      <a:pPr algn="ctr" fontAlgn="ctr"/>
                      <a:r>
                        <a:rPr lang="it-IT" sz="1000" b="0" i="0" u="none" strike="noStrike">
                          <a:effectLst/>
                          <a:latin typeface="Arial"/>
                        </a:rPr>
                        <a:t>titoli ed esami</a:t>
                      </a:r>
                    </a:p>
                  </a:txBody>
                  <a:tcPr marL="9525" marR="9525" marT="9525" marB="0" anchor="ctr"/>
                </a:tc>
                <a:tc>
                  <a:txBody>
                    <a:bodyPr/>
                    <a:lstStyle/>
                    <a:p>
                      <a:pPr algn="ctr" fontAlgn="ctr"/>
                      <a:r>
                        <a:rPr lang="it-IT" sz="1000" b="0" i="0" u="none" strike="noStrike">
                          <a:effectLst/>
                          <a:latin typeface="Arial"/>
                        </a:rPr>
                        <a:t>regolamento Ministro</a:t>
                      </a:r>
                    </a:p>
                  </a:txBody>
                  <a:tcPr marL="9525" marR="9525" marT="9525" marB="0" anchor="ctr"/>
                </a:tc>
                <a:tc>
                  <a:txBody>
                    <a:bodyPr/>
                    <a:lstStyle/>
                    <a:p>
                      <a:pPr algn="ctr" fontAlgn="ctr"/>
                      <a:r>
                        <a:rPr lang="it-IT" sz="1000" b="0" i="0" u="none" strike="noStrike">
                          <a:effectLst/>
                          <a:latin typeface="Arial"/>
                        </a:rPr>
                        <a:t>9 + 3 mesi</a:t>
                      </a:r>
                    </a:p>
                  </a:txBody>
                  <a:tcPr marL="9525" marR="9525" marT="9525" marB="0" anchor="ctr"/>
                </a:tc>
                <a:tc>
                  <a:txBody>
                    <a:bodyPr/>
                    <a:lstStyle/>
                    <a:p>
                      <a:pPr algn="ctr" fontAlgn="ctr"/>
                      <a:r>
                        <a:rPr lang="it-IT" sz="1000" b="0" i="0" u="none" strike="noStrike" dirty="0">
                          <a:effectLst/>
                          <a:latin typeface="Arial"/>
                        </a:rPr>
                        <a:t>decreto Ministro</a:t>
                      </a:r>
                    </a:p>
                  </a:txBody>
                  <a:tcPr marL="9525" marR="9525" marT="9525" marB="0" anchor="ctr"/>
                </a:tc>
                <a:tc>
                  <a:txBody>
                    <a:bodyPr/>
                    <a:lstStyle/>
                    <a:p>
                      <a:pPr algn="ctr" fontAlgn="ctr"/>
                      <a:r>
                        <a:rPr lang="it-IT" sz="1000" b="0" i="0" u="none" strike="noStrike" dirty="0">
                          <a:effectLst/>
                          <a:latin typeface="Arial"/>
                        </a:rPr>
                        <a:t>60 gg e 90 gg</a:t>
                      </a:r>
                    </a:p>
                  </a:txBody>
                  <a:tcPr marL="9525" marR="9525" marT="9525" marB="0" anchor="ctr"/>
                </a:tc>
              </a:tr>
              <a:tr h="504056">
                <a:tc>
                  <a:txBody>
                    <a:bodyPr/>
                    <a:lstStyle/>
                    <a:p>
                      <a:pPr algn="ctr" fontAlgn="ctr"/>
                      <a:r>
                        <a:rPr lang="it-IT" sz="1000" b="0" i="0" u="none" strike="noStrike">
                          <a:effectLst/>
                          <a:latin typeface="Arial"/>
                        </a:rPr>
                        <a:t>direttivi medici</a:t>
                      </a:r>
                    </a:p>
                  </a:txBody>
                  <a:tcPr marL="9525" marR="9525" marT="9525" marB="0" anchor="ctr"/>
                </a:tc>
                <a:tc>
                  <a:txBody>
                    <a:bodyPr/>
                    <a:lstStyle/>
                    <a:p>
                      <a:pPr algn="ctr" fontAlgn="ctr"/>
                      <a:r>
                        <a:rPr lang="it-IT" sz="1000" b="0" i="0" u="none" strike="noStrike">
                          <a:effectLst/>
                          <a:latin typeface="Arial"/>
                        </a:rPr>
                        <a:t>vice direttore medico</a:t>
                      </a:r>
                    </a:p>
                  </a:txBody>
                  <a:tcPr marL="9525" marR="9525" marT="9525" marB="0" anchor="ctr"/>
                </a:tc>
                <a:tc>
                  <a:txBody>
                    <a:bodyPr/>
                    <a:lstStyle/>
                    <a:p>
                      <a:pPr algn="ctr" fontAlgn="ctr"/>
                      <a:r>
                        <a:rPr lang="it-IT" sz="1000" b="0" i="0" u="none" strike="noStrike">
                          <a:effectLst/>
                          <a:latin typeface="Arial"/>
                        </a:rPr>
                        <a:t>concorso pubblico</a:t>
                      </a:r>
                    </a:p>
                  </a:txBody>
                  <a:tcPr marL="9525" marR="9525" marT="9525" marB="0" anchor="ctr"/>
                </a:tc>
                <a:tc>
                  <a:txBody>
                    <a:bodyPr/>
                    <a:lstStyle/>
                    <a:p>
                      <a:pPr algn="ctr" fontAlgn="ctr"/>
                      <a:r>
                        <a:rPr lang="it-IT" sz="1000" b="0" i="0" u="none" strike="noStrike">
                          <a:effectLst/>
                          <a:latin typeface="Arial"/>
                        </a:rPr>
                        <a:t>20% CNVVF</a:t>
                      </a:r>
                    </a:p>
                  </a:txBody>
                  <a:tcPr marL="9525" marR="9525" marT="9525" marB="0" anchor="ctr"/>
                </a:tc>
                <a:tc>
                  <a:txBody>
                    <a:bodyPr/>
                    <a:lstStyle/>
                    <a:p>
                      <a:pPr algn="ctr" fontAlgn="ctr"/>
                      <a:r>
                        <a:rPr lang="it-IT" sz="1000" b="0" i="0" u="none" strike="noStrike">
                          <a:effectLst/>
                          <a:latin typeface="Arial"/>
                        </a:rPr>
                        <a:t>titoli ed esami</a:t>
                      </a:r>
                    </a:p>
                  </a:txBody>
                  <a:tcPr marL="9525" marR="9525" marT="9525" marB="0" anchor="ctr"/>
                </a:tc>
                <a:tc>
                  <a:txBody>
                    <a:bodyPr/>
                    <a:lstStyle/>
                    <a:p>
                      <a:pPr algn="ctr" fontAlgn="ctr"/>
                      <a:r>
                        <a:rPr lang="it-IT" sz="1000" b="0" i="0" u="none" strike="noStrike">
                          <a:effectLst/>
                          <a:latin typeface="Arial"/>
                        </a:rPr>
                        <a:t>regolamento Ministro</a:t>
                      </a:r>
                    </a:p>
                  </a:txBody>
                  <a:tcPr marL="9525" marR="9525" marT="9525" marB="0" anchor="ctr"/>
                </a:tc>
                <a:tc>
                  <a:txBody>
                    <a:bodyPr/>
                    <a:lstStyle/>
                    <a:p>
                      <a:pPr algn="ctr" fontAlgn="ctr"/>
                      <a:r>
                        <a:rPr lang="it-IT" sz="1000" b="0" i="0" u="none" strike="noStrike">
                          <a:effectLst/>
                          <a:latin typeface="Arial"/>
                        </a:rPr>
                        <a:t>3 + 3 mesi</a:t>
                      </a:r>
                    </a:p>
                  </a:txBody>
                  <a:tcPr marL="9525" marR="9525" marT="9525" marB="0" anchor="ctr"/>
                </a:tc>
                <a:tc>
                  <a:txBody>
                    <a:bodyPr/>
                    <a:lstStyle/>
                    <a:p>
                      <a:pPr algn="ctr" fontAlgn="ctr"/>
                      <a:r>
                        <a:rPr lang="it-IT" sz="1000" b="0" i="0" u="none" strike="noStrike">
                          <a:effectLst/>
                          <a:latin typeface="Arial"/>
                        </a:rPr>
                        <a:t>decreto Capo Dipartimento</a:t>
                      </a:r>
                    </a:p>
                  </a:txBody>
                  <a:tcPr marL="9525" marR="9525" marT="9525" marB="0" anchor="ctr"/>
                </a:tc>
                <a:tc>
                  <a:txBody>
                    <a:bodyPr/>
                    <a:lstStyle/>
                    <a:p>
                      <a:pPr algn="ctr" fontAlgn="ctr"/>
                      <a:r>
                        <a:rPr lang="it-IT" sz="1000" b="0" i="0" u="none" strike="noStrike">
                          <a:effectLst/>
                          <a:latin typeface="Arial"/>
                        </a:rPr>
                        <a:t>20 gg e 25 gg</a:t>
                      </a:r>
                    </a:p>
                  </a:txBody>
                  <a:tcPr marL="9525" marR="9525" marT="9525" marB="0" anchor="ctr"/>
                </a:tc>
              </a:tr>
              <a:tr h="576064">
                <a:tc>
                  <a:txBody>
                    <a:bodyPr/>
                    <a:lstStyle/>
                    <a:p>
                      <a:pPr algn="ctr" fontAlgn="ctr"/>
                      <a:r>
                        <a:rPr lang="it-IT" sz="1000" b="0" i="0" u="none" strike="noStrike">
                          <a:effectLst/>
                          <a:latin typeface="Arial"/>
                        </a:rPr>
                        <a:t>direttivi ginnico sportivi</a:t>
                      </a:r>
                    </a:p>
                  </a:txBody>
                  <a:tcPr marL="9525" marR="9525" marT="9525" marB="0" anchor="ctr"/>
                </a:tc>
                <a:tc>
                  <a:txBody>
                    <a:bodyPr/>
                    <a:lstStyle/>
                    <a:p>
                      <a:pPr algn="ctr" fontAlgn="ctr"/>
                      <a:r>
                        <a:rPr lang="it-IT" sz="1000" b="0" i="0" u="none" strike="noStrike">
                          <a:effectLst/>
                          <a:latin typeface="Arial"/>
                        </a:rPr>
                        <a:t>vice direttore ginnico-sportivo</a:t>
                      </a:r>
                    </a:p>
                  </a:txBody>
                  <a:tcPr marL="9525" marR="9525" marT="9525" marB="0" anchor="ctr"/>
                </a:tc>
                <a:tc>
                  <a:txBody>
                    <a:bodyPr/>
                    <a:lstStyle/>
                    <a:p>
                      <a:pPr algn="ctr" fontAlgn="ctr"/>
                      <a:r>
                        <a:rPr lang="it-IT" sz="1000" b="0" i="0" u="none" strike="noStrike">
                          <a:effectLst/>
                          <a:latin typeface="Arial"/>
                        </a:rPr>
                        <a:t>concorso pubblico</a:t>
                      </a:r>
                    </a:p>
                  </a:txBody>
                  <a:tcPr marL="9525" marR="9525" marT="9525" marB="0" anchor="ctr"/>
                </a:tc>
                <a:tc>
                  <a:txBody>
                    <a:bodyPr/>
                    <a:lstStyle/>
                    <a:p>
                      <a:pPr algn="ctr" fontAlgn="ctr"/>
                      <a:r>
                        <a:rPr lang="it-IT" sz="1000" b="0" i="0" u="none" strike="noStrike">
                          <a:effectLst/>
                          <a:latin typeface="Arial"/>
                        </a:rPr>
                        <a:t>20% CNVVF</a:t>
                      </a:r>
                    </a:p>
                  </a:txBody>
                  <a:tcPr marL="9525" marR="9525" marT="9525" marB="0" anchor="ctr"/>
                </a:tc>
                <a:tc>
                  <a:txBody>
                    <a:bodyPr/>
                    <a:lstStyle/>
                    <a:p>
                      <a:pPr algn="ctr" fontAlgn="ctr"/>
                      <a:r>
                        <a:rPr lang="it-IT" sz="1000" b="0" i="0" u="none" strike="noStrike">
                          <a:effectLst/>
                          <a:latin typeface="Arial"/>
                        </a:rPr>
                        <a:t>titoli ed esami</a:t>
                      </a:r>
                    </a:p>
                  </a:txBody>
                  <a:tcPr marL="9525" marR="9525" marT="9525" marB="0" anchor="ctr"/>
                </a:tc>
                <a:tc>
                  <a:txBody>
                    <a:bodyPr/>
                    <a:lstStyle/>
                    <a:p>
                      <a:pPr algn="ctr" fontAlgn="ctr"/>
                      <a:r>
                        <a:rPr lang="it-IT" sz="1000" b="0" i="0" u="none" strike="noStrike">
                          <a:effectLst/>
                          <a:latin typeface="Arial"/>
                        </a:rPr>
                        <a:t>regolamento Ministro</a:t>
                      </a:r>
                    </a:p>
                  </a:txBody>
                  <a:tcPr marL="9525" marR="9525" marT="9525" marB="0" anchor="ctr"/>
                </a:tc>
                <a:tc>
                  <a:txBody>
                    <a:bodyPr/>
                    <a:lstStyle/>
                    <a:p>
                      <a:pPr algn="ctr" fontAlgn="ctr"/>
                      <a:r>
                        <a:rPr lang="it-IT" sz="1000" b="0" i="0" u="none" strike="noStrike">
                          <a:effectLst/>
                          <a:latin typeface="Arial"/>
                        </a:rPr>
                        <a:t>3 + 3 mesi</a:t>
                      </a:r>
                    </a:p>
                  </a:txBody>
                  <a:tcPr marL="9525" marR="9525" marT="9525" marB="0" anchor="ctr"/>
                </a:tc>
                <a:tc>
                  <a:txBody>
                    <a:bodyPr/>
                    <a:lstStyle/>
                    <a:p>
                      <a:pPr algn="ctr" fontAlgn="ctr"/>
                      <a:r>
                        <a:rPr lang="it-IT" sz="1000" b="0" i="0" u="none" strike="noStrike">
                          <a:effectLst/>
                          <a:latin typeface="Arial"/>
                        </a:rPr>
                        <a:t>decreto Capo Dipartimento</a:t>
                      </a:r>
                    </a:p>
                  </a:txBody>
                  <a:tcPr marL="9525" marR="9525" marT="9525" marB="0" anchor="ctr"/>
                </a:tc>
                <a:tc>
                  <a:txBody>
                    <a:bodyPr/>
                    <a:lstStyle/>
                    <a:p>
                      <a:pPr algn="ctr" fontAlgn="ctr"/>
                      <a:r>
                        <a:rPr lang="it-IT" sz="1000" b="0" i="0" u="none" strike="noStrike">
                          <a:effectLst/>
                          <a:latin typeface="Arial"/>
                        </a:rPr>
                        <a:t>20 gg e 25 gg</a:t>
                      </a:r>
                    </a:p>
                  </a:txBody>
                  <a:tcPr marL="9525" marR="9525" marT="9525" marB="0" anchor="ctr"/>
                </a:tc>
              </a:tr>
              <a:tr h="720080">
                <a:tc>
                  <a:txBody>
                    <a:bodyPr/>
                    <a:lstStyle/>
                    <a:p>
                      <a:pPr algn="ctr" fontAlgn="ctr"/>
                      <a:r>
                        <a:rPr lang="it-IT" sz="1000" b="0" i="0" u="none" strike="noStrike">
                          <a:effectLst/>
                          <a:latin typeface="Arial"/>
                        </a:rPr>
                        <a:t>direttivi amministrativo-contabili</a:t>
                      </a:r>
                    </a:p>
                  </a:txBody>
                  <a:tcPr marL="9525" marR="9525" marT="9525" marB="0" anchor="ctr"/>
                </a:tc>
                <a:tc>
                  <a:txBody>
                    <a:bodyPr/>
                    <a:lstStyle/>
                    <a:p>
                      <a:pPr algn="ctr" fontAlgn="ctr"/>
                      <a:r>
                        <a:rPr lang="it-IT" sz="1000" b="0" i="0" u="none" strike="noStrike">
                          <a:effectLst/>
                          <a:latin typeface="Arial"/>
                        </a:rPr>
                        <a:t>vice direttore amministrativo-contabile</a:t>
                      </a:r>
                    </a:p>
                  </a:txBody>
                  <a:tcPr marL="9525" marR="9525" marT="9525" marB="0" anchor="ctr"/>
                </a:tc>
                <a:tc>
                  <a:txBody>
                    <a:bodyPr/>
                    <a:lstStyle/>
                    <a:p>
                      <a:pPr algn="ctr" fontAlgn="ctr"/>
                      <a:r>
                        <a:rPr lang="it-IT" sz="1000" b="0" i="0" u="none" strike="noStrike">
                          <a:effectLst/>
                          <a:latin typeface="Arial"/>
                        </a:rPr>
                        <a:t>concorso pubblico</a:t>
                      </a:r>
                    </a:p>
                  </a:txBody>
                  <a:tcPr marL="9525" marR="9525" marT="9525" marB="0" anchor="ctr"/>
                </a:tc>
                <a:tc>
                  <a:txBody>
                    <a:bodyPr/>
                    <a:lstStyle/>
                    <a:p>
                      <a:pPr algn="ctr" fontAlgn="ctr"/>
                      <a:r>
                        <a:rPr lang="it-IT" sz="1000" b="0" i="0" u="none" strike="noStrike">
                          <a:effectLst/>
                          <a:latin typeface="Arial"/>
                        </a:rPr>
                        <a:t>20% CNVVF</a:t>
                      </a:r>
                    </a:p>
                  </a:txBody>
                  <a:tcPr marL="9525" marR="9525" marT="9525" marB="0" anchor="ctr"/>
                </a:tc>
                <a:tc>
                  <a:txBody>
                    <a:bodyPr/>
                    <a:lstStyle/>
                    <a:p>
                      <a:pPr algn="ctr" fontAlgn="ctr"/>
                      <a:r>
                        <a:rPr lang="it-IT" sz="1000" b="0" i="0" u="none" strike="noStrike">
                          <a:effectLst/>
                          <a:latin typeface="Arial"/>
                        </a:rPr>
                        <a:t>titoli ed esami</a:t>
                      </a:r>
                    </a:p>
                  </a:txBody>
                  <a:tcPr marL="9525" marR="9525" marT="9525" marB="0" anchor="ctr"/>
                </a:tc>
                <a:tc>
                  <a:txBody>
                    <a:bodyPr/>
                    <a:lstStyle/>
                    <a:p>
                      <a:pPr algn="ctr" fontAlgn="ctr"/>
                      <a:r>
                        <a:rPr lang="it-IT" sz="1000" b="0" i="0" u="none" strike="noStrike">
                          <a:effectLst/>
                          <a:latin typeface="Arial"/>
                        </a:rPr>
                        <a:t>regolamento Ministro</a:t>
                      </a:r>
                    </a:p>
                  </a:txBody>
                  <a:tcPr marL="9525" marR="9525" marT="9525" marB="0" anchor="ctr"/>
                </a:tc>
                <a:tc>
                  <a:txBody>
                    <a:bodyPr/>
                    <a:lstStyle/>
                    <a:p>
                      <a:pPr algn="ctr" fontAlgn="ctr"/>
                      <a:r>
                        <a:rPr lang="it-IT" sz="1000" b="0" i="0" u="none" strike="noStrike">
                          <a:effectLst/>
                          <a:latin typeface="Arial"/>
                        </a:rPr>
                        <a:t>4 + 2 mesi</a:t>
                      </a:r>
                    </a:p>
                  </a:txBody>
                  <a:tcPr marL="9525" marR="9525" marT="9525" marB="0" anchor="ctr"/>
                </a:tc>
                <a:tc>
                  <a:txBody>
                    <a:bodyPr/>
                    <a:lstStyle/>
                    <a:p>
                      <a:pPr algn="ctr" fontAlgn="ctr"/>
                      <a:r>
                        <a:rPr lang="it-IT" sz="1000" b="0" i="0" u="none" strike="noStrike">
                          <a:effectLst/>
                          <a:latin typeface="Arial"/>
                        </a:rPr>
                        <a:t>decreto Capo Dipartimento</a:t>
                      </a:r>
                    </a:p>
                  </a:txBody>
                  <a:tcPr marL="9525" marR="9525" marT="9525" marB="0" anchor="ctr"/>
                </a:tc>
                <a:tc>
                  <a:txBody>
                    <a:bodyPr/>
                    <a:lstStyle/>
                    <a:p>
                      <a:pPr algn="ctr" fontAlgn="ctr"/>
                      <a:r>
                        <a:rPr lang="it-IT" sz="1000" b="0" i="0" u="none" strike="noStrike" dirty="0">
                          <a:effectLst/>
                          <a:latin typeface="Arial"/>
                        </a:rPr>
                        <a:t>30 gg e 40 gg</a:t>
                      </a:r>
                    </a:p>
                  </a:txBody>
                  <a:tcPr marL="9525" marR="9525" marT="9525" marB="0" anchor="ctr"/>
                </a:tc>
              </a:tr>
              <a:tr h="936104">
                <a:tc>
                  <a:txBody>
                    <a:bodyPr/>
                    <a:lstStyle/>
                    <a:p>
                      <a:pPr algn="ctr" fontAlgn="ctr"/>
                      <a:r>
                        <a:rPr lang="it-IT" sz="1000" b="0" i="0" u="none" strike="noStrike">
                          <a:effectLst/>
                          <a:latin typeface="Arial"/>
                        </a:rPr>
                        <a:t>direttivi tecnico-scientifici e informatici</a:t>
                      </a:r>
                    </a:p>
                  </a:txBody>
                  <a:tcPr marL="9525" marR="9525" marT="9525" marB="0" anchor="ctr"/>
                </a:tc>
                <a:tc>
                  <a:txBody>
                    <a:bodyPr/>
                    <a:lstStyle/>
                    <a:p>
                      <a:pPr algn="ctr" fontAlgn="ctr"/>
                      <a:r>
                        <a:rPr lang="it-IT" sz="1000" b="0" i="0" u="none" strike="noStrike">
                          <a:effectLst/>
                          <a:latin typeface="Arial"/>
                        </a:rPr>
                        <a:t>vice direttore tecnico-scientifico e informatico</a:t>
                      </a:r>
                    </a:p>
                  </a:txBody>
                  <a:tcPr marL="9525" marR="9525" marT="9525" marB="0" anchor="ctr"/>
                </a:tc>
                <a:tc>
                  <a:txBody>
                    <a:bodyPr/>
                    <a:lstStyle/>
                    <a:p>
                      <a:pPr algn="ctr" fontAlgn="ctr"/>
                      <a:r>
                        <a:rPr lang="it-IT" sz="1000" b="0" i="0" u="none" strike="noStrike">
                          <a:effectLst/>
                          <a:latin typeface="Arial"/>
                        </a:rPr>
                        <a:t>concorso pubblico</a:t>
                      </a:r>
                    </a:p>
                  </a:txBody>
                  <a:tcPr marL="9525" marR="9525" marT="9525" marB="0" anchor="ctr"/>
                </a:tc>
                <a:tc>
                  <a:txBody>
                    <a:bodyPr/>
                    <a:lstStyle/>
                    <a:p>
                      <a:pPr algn="ctr" fontAlgn="ctr"/>
                      <a:r>
                        <a:rPr lang="it-IT" sz="1000" b="0" i="0" u="none" strike="noStrike">
                          <a:effectLst/>
                          <a:latin typeface="Arial"/>
                        </a:rPr>
                        <a:t>20% CNVVF</a:t>
                      </a:r>
                    </a:p>
                  </a:txBody>
                  <a:tcPr marL="9525" marR="9525" marT="9525" marB="0" anchor="ctr"/>
                </a:tc>
                <a:tc>
                  <a:txBody>
                    <a:bodyPr/>
                    <a:lstStyle/>
                    <a:p>
                      <a:pPr algn="ctr" fontAlgn="ctr"/>
                      <a:r>
                        <a:rPr lang="it-IT" sz="1000" b="0" i="0" u="none" strike="noStrike">
                          <a:effectLst/>
                          <a:latin typeface="Arial"/>
                        </a:rPr>
                        <a:t>titoli ed esami</a:t>
                      </a:r>
                    </a:p>
                  </a:txBody>
                  <a:tcPr marL="9525" marR="9525" marT="9525" marB="0" anchor="ctr"/>
                </a:tc>
                <a:tc>
                  <a:txBody>
                    <a:bodyPr/>
                    <a:lstStyle/>
                    <a:p>
                      <a:pPr algn="ctr" fontAlgn="ctr"/>
                      <a:r>
                        <a:rPr lang="it-IT" sz="1000" b="0" i="0" u="none" strike="noStrike">
                          <a:effectLst/>
                          <a:latin typeface="Arial"/>
                        </a:rPr>
                        <a:t>regolamento Ministro</a:t>
                      </a:r>
                    </a:p>
                  </a:txBody>
                  <a:tcPr marL="9525" marR="9525" marT="9525" marB="0" anchor="ctr"/>
                </a:tc>
                <a:tc>
                  <a:txBody>
                    <a:bodyPr/>
                    <a:lstStyle/>
                    <a:p>
                      <a:pPr algn="ctr" fontAlgn="ctr"/>
                      <a:r>
                        <a:rPr lang="it-IT" sz="1000" b="0" i="0" u="none" strike="noStrike">
                          <a:effectLst/>
                          <a:latin typeface="Arial"/>
                        </a:rPr>
                        <a:t>4 + 2 mesi</a:t>
                      </a:r>
                    </a:p>
                  </a:txBody>
                  <a:tcPr marL="9525" marR="9525" marT="9525" marB="0" anchor="ctr"/>
                </a:tc>
                <a:tc>
                  <a:txBody>
                    <a:bodyPr/>
                    <a:lstStyle/>
                    <a:p>
                      <a:pPr algn="ctr" fontAlgn="ctr"/>
                      <a:r>
                        <a:rPr lang="it-IT" sz="1000" b="0" i="0" u="none" strike="noStrike">
                          <a:effectLst/>
                          <a:latin typeface="Arial"/>
                        </a:rPr>
                        <a:t>decreto Capo Dipartimento</a:t>
                      </a:r>
                    </a:p>
                  </a:txBody>
                  <a:tcPr marL="9525" marR="9525" marT="9525" marB="0" anchor="ctr"/>
                </a:tc>
                <a:tc>
                  <a:txBody>
                    <a:bodyPr/>
                    <a:lstStyle/>
                    <a:p>
                      <a:pPr algn="ctr" fontAlgn="ctr"/>
                      <a:r>
                        <a:rPr lang="it-IT" sz="1000" b="0" i="0" u="none" strike="noStrike" dirty="0">
                          <a:effectLst/>
                          <a:latin typeface="Arial"/>
                        </a:rPr>
                        <a:t>30 gg e 40 gg</a:t>
                      </a:r>
                    </a:p>
                  </a:txBody>
                  <a:tcPr marL="9525" marR="9525" marT="9525" marB="0" anchor="ctr"/>
                </a:tc>
              </a:tr>
            </a:tbl>
          </a:graphicData>
        </a:graphic>
      </p:graphicFrame>
      <p:sp>
        <p:nvSpPr>
          <p:cNvPr id="25673" name="Titolo 1"/>
          <p:cNvSpPr txBox="1">
            <a:spLocks noGrp="1"/>
          </p:cNvSpPr>
          <p:nvPr>
            <p:ph type="title"/>
          </p:nvPr>
        </p:nvSpPr>
        <p:spPr/>
        <p:txBody>
          <a:bodyPr/>
          <a:lstStyle/>
          <a:p>
            <a:pPr eaLnBrk="1"/>
            <a:r>
              <a:rPr smtClean="0">
                <a:latin typeface="Calibri" pitchFamily="34" charset="0"/>
              </a:rPr>
              <a:t>DIRETTIVI</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395288" y="1628775"/>
          <a:ext cx="8229600" cy="5086350"/>
        </p:xfrm>
        <a:graphic>
          <a:graphicData uri="http://schemas.openxmlformats.org/drawingml/2006/table">
            <a:tbl>
              <a:tblPr firstRow="1" bandRow="1">
                <a:tableStyleId>{5C22544A-7EE6-4342-B048-85BDC9FD1C3A}</a:tableStyleId>
              </a:tblPr>
              <a:tblGrid>
                <a:gridCol w="914400"/>
                <a:gridCol w="914400"/>
                <a:gridCol w="914400"/>
                <a:gridCol w="914400"/>
                <a:gridCol w="914400"/>
                <a:gridCol w="914400"/>
                <a:gridCol w="914400"/>
                <a:gridCol w="914400"/>
                <a:gridCol w="914400"/>
              </a:tblGrid>
              <a:tr h="370840">
                <a:tc>
                  <a:txBody>
                    <a:bodyPr/>
                    <a:lstStyle/>
                    <a:p>
                      <a:pPr algn="ctr" fontAlgn="ctr"/>
                      <a:r>
                        <a:rPr lang="it-IT" sz="1000" b="1" i="0" u="none" strike="noStrike" dirty="0">
                          <a:effectLst/>
                          <a:latin typeface="Arial"/>
                        </a:rPr>
                        <a:t>ruolo</a:t>
                      </a:r>
                    </a:p>
                  </a:txBody>
                  <a:tcPr marL="9525" marR="9525" marT="9525" marB="0" anchor="ctr"/>
                </a:tc>
                <a:tc>
                  <a:txBody>
                    <a:bodyPr/>
                    <a:lstStyle/>
                    <a:p>
                      <a:pPr algn="ctr" fontAlgn="ctr"/>
                      <a:r>
                        <a:rPr lang="it-IT" sz="1000" b="1" i="0" u="none" strike="noStrike">
                          <a:effectLst/>
                          <a:latin typeface="Arial"/>
                        </a:rPr>
                        <a:t>qualifica</a:t>
                      </a:r>
                    </a:p>
                  </a:txBody>
                  <a:tcPr marL="9525" marR="9525" marT="9525" marB="0" anchor="ctr"/>
                </a:tc>
                <a:tc>
                  <a:txBody>
                    <a:bodyPr/>
                    <a:lstStyle/>
                    <a:p>
                      <a:pPr algn="ctr" fontAlgn="ctr"/>
                      <a:r>
                        <a:rPr lang="it-IT" sz="1000" b="1" i="0" u="none" strike="noStrike">
                          <a:effectLst/>
                          <a:latin typeface="Arial"/>
                        </a:rPr>
                        <a:t>procedura di accesso</a:t>
                      </a:r>
                    </a:p>
                  </a:txBody>
                  <a:tcPr marL="9525" marR="9525" marT="9525" marB="0" anchor="ctr"/>
                </a:tc>
                <a:tc>
                  <a:txBody>
                    <a:bodyPr/>
                    <a:lstStyle/>
                    <a:p>
                      <a:pPr algn="ctr" fontAlgn="ctr"/>
                      <a:r>
                        <a:rPr lang="it-IT" sz="1000" b="1" i="0" u="none" strike="noStrike">
                          <a:effectLst/>
                          <a:latin typeface="Arial"/>
                        </a:rPr>
                        <a:t>riserve</a:t>
                      </a:r>
                    </a:p>
                  </a:txBody>
                  <a:tcPr marL="9525" marR="9525" marT="9525" marB="0" anchor="ctr"/>
                </a:tc>
                <a:tc>
                  <a:txBody>
                    <a:bodyPr/>
                    <a:lstStyle/>
                    <a:p>
                      <a:pPr algn="ctr" fontAlgn="ctr"/>
                      <a:r>
                        <a:rPr lang="it-IT" sz="1000" b="1" i="0" u="none" strike="noStrike">
                          <a:effectLst/>
                          <a:latin typeface="Arial"/>
                        </a:rPr>
                        <a:t>descrizione</a:t>
                      </a:r>
                    </a:p>
                  </a:txBody>
                  <a:tcPr marL="9525" marR="9525" marT="9525" marB="0" anchor="ctr"/>
                </a:tc>
                <a:tc>
                  <a:txBody>
                    <a:bodyPr/>
                    <a:lstStyle/>
                    <a:p>
                      <a:pPr algn="ctr" fontAlgn="ctr"/>
                      <a:r>
                        <a:rPr lang="it-IT" sz="1000" b="1" i="0" u="none" strike="noStrike">
                          <a:effectLst/>
                          <a:latin typeface="Arial"/>
                        </a:rPr>
                        <a:t>regolamento del concorso</a:t>
                      </a:r>
                    </a:p>
                  </a:txBody>
                  <a:tcPr marL="9525" marR="9525" marT="9525" marB="0" anchor="ctr"/>
                </a:tc>
                <a:tc>
                  <a:txBody>
                    <a:bodyPr/>
                    <a:lstStyle/>
                    <a:p>
                      <a:pPr algn="ctr" fontAlgn="ctr"/>
                      <a:r>
                        <a:rPr lang="it-IT" sz="1000" b="1" i="0" u="none" strike="noStrike">
                          <a:effectLst/>
                          <a:latin typeface="Arial"/>
                        </a:rPr>
                        <a:t>durata corso di formazione e tirocinio</a:t>
                      </a:r>
                    </a:p>
                  </a:txBody>
                  <a:tcPr marL="9525" marR="9525" marT="9525" marB="0" anchor="ctr"/>
                </a:tc>
                <a:tc>
                  <a:txBody>
                    <a:bodyPr/>
                    <a:lstStyle/>
                    <a:p>
                      <a:pPr algn="ctr" fontAlgn="ctr"/>
                      <a:r>
                        <a:rPr lang="it-IT" sz="1000" b="1" i="0" u="none" strike="noStrike">
                          <a:effectLst/>
                          <a:latin typeface="Arial"/>
                        </a:rPr>
                        <a:t>regolamento del corso </a:t>
                      </a:r>
                    </a:p>
                  </a:txBody>
                  <a:tcPr marL="9525" marR="9525" marT="9525" marB="0" anchor="ctr"/>
                </a:tc>
                <a:tc>
                  <a:txBody>
                    <a:bodyPr/>
                    <a:lstStyle/>
                    <a:p>
                      <a:pPr algn="ctr" fontAlgn="ctr"/>
                      <a:r>
                        <a:rPr lang="it-IT" sz="1000" b="1" i="0" u="none" strike="noStrike">
                          <a:effectLst/>
                          <a:latin typeface="Arial"/>
                        </a:rPr>
                        <a:t>dimissioni ed espulsioni</a:t>
                      </a:r>
                    </a:p>
                  </a:txBody>
                  <a:tcPr marL="9525" marR="9525" marT="9525" marB="0" anchor="ctr"/>
                </a:tc>
              </a:tr>
              <a:tr h="370840">
                <a:tc>
                  <a:txBody>
                    <a:bodyPr/>
                    <a:lstStyle/>
                    <a:p>
                      <a:pPr algn="ctr" fontAlgn="ctr"/>
                      <a:r>
                        <a:rPr lang="it-IT" sz="1000" b="0" i="0" u="none" strike="noStrike" dirty="0">
                          <a:effectLst/>
                          <a:latin typeface="Arial"/>
                        </a:rPr>
                        <a:t>dirigenti</a:t>
                      </a:r>
                    </a:p>
                  </a:txBody>
                  <a:tcPr marL="9525" marR="9525" marT="9525" marB="0" anchor="ctr"/>
                </a:tc>
                <a:tc>
                  <a:txBody>
                    <a:bodyPr/>
                    <a:lstStyle/>
                    <a:p>
                      <a:pPr algn="ctr" fontAlgn="ctr"/>
                      <a:r>
                        <a:rPr lang="it-IT" sz="1000" b="0" i="0" u="none" strike="noStrike">
                          <a:effectLst/>
                          <a:latin typeface="Arial"/>
                        </a:rPr>
                        <a:t>primo dirigente</a:t>
                      </a:r>
                    </a:p>
                  </a:txBody>
                  <a:tcPr marL="9525" marR="9525" marT="9525" marB="0" anchor="ctr"/>
                </a:tc>
                <a:tc>
                  <a:txBody>
                    <a:bodyPr/>
                    <a:lstStyle/>
                    <a:p>
                      <a:pPr algn="ctr" fontAlgn="ctr"/>
                      <a:r>
                        <a:rPr lang="it-IT" sz="1000" b="0" i="0" u="none" strike="noStrike" dirty="0">
                          <a:effectLst/>
                          <a:latin typeface="Arial"/>
                        </a:rPr>
                        <a:t>merito comparativo e superamento di un corso di formazione con esame finale</a:t>
                      </a:r>
                    </a:p>
                  </a:txBody>
                  <a:tcPr marL="9525" marR="9525" marT="9525" marB="0" anchor="ctr"/>
                </a:tc>
                <a:tc>
                  <a:txBody>
                    <a:bodyPr/>
                    <a:lstStyle/>
                    <a:p>
                      <a:pPr algn="ctr" fontAlgn="ctr"/>
                      <a:r>
                        <a:rPr lang="it-IT" sz="1000" b="0" i="0" u="none" strike="noStrike" dirty="0">
                          <a:effectLst/>
                          <a:latin typeface="Arial"/>
                        </a:rPr>
                        <a:t>_</a:t>
                      </a:r>
                    </a:p>
                  </a:txBody>
                  <a:tcPr marL="9525" marR="9525" marT="9525" marB="0" anchor="ctr"/>
                </a:tc>
                <a:tc>
                  <a:txBody>
                    <a:bodyPr/>
                    <a:lstStyle/>
                    <a:p>
                      <a:pPr algn="ctr" fontAlgn="ctr"/>
                      <a:r>
                        <a:rPr lang="it-IT" sz="1000" b="0" i="0" u="none" strike="noStrike" dirty="0">
                          <a:effectLst/>
                          <a:latin typeface="Arial"/>
                        </a:rPr>
                        <a:t>_</a:t>
                      </a:r>
                    </a:p>
                  </a:txBody>
                  <a:tcPr marL="9525" marR="9525" marT="9525" marB="0" anchor="ctr"/>
                </a:tc>
                <a:tc>
                  <a:txBody>
                    <a:bodyPr/>
                    <a:lstStyle/>
                    <a:p>
                      <a:pPr algn="ctr" fontAlgn="ctr"/>
                      <a:r>
                        <a:rPr lang="it-IT" sz="1000" b="0" i="0" u="none" strike="noStrike" dirty="0">
                          <a:effectLst/>
                          <a:latin typeface="Arial"/>
                        </a:rPr>
                        <a:t>_</a:t>
                      </a:r>
                    </a:p>
                  </a:txBody>
                  <a:tcPr marL="9525" marR="9525" marT="9525" marB="0" anchor="ctr"/>
                </a:tc>
                <a:tc>
                  <a:txBody>
                    <a:bodyPr/>
                    <a:lstStyle/>
                    <a:p>
                      <a:pPr algn="ctr" fontAlgn="ctr"/>
                      <a:r>
                        <a:rPr lang="it-IT" sz="1000" b="0" i="0" u="none" strike="noStrike">
                          <a:effectLst/>
                          <a:latin typeface="Arial"/>
                        </a:rPr>
                        <a:t>3 mesi </a:t>
                      </a:r>
                    </a:p>
                  </a:txBody>
                  <a:tcPr marL="9525" marR="9525" marT="9525" marB="0" anchor="ctr"/>
                </a:tc>
                <a:tc>
                  <a:txBody>
                    <a:bodyPr/>
                    <a:lstStyle/>
                    <a:p>
                      <a:pPr algn="ctr" fontAlgn="ctr"/>
                      <a:r>
                        <a:rPr lang="it-IT" sz="1000" b="0" i="0" u="none" strike="noStrike">
                          <a:effectLst/>
                          <a:latin typeface="Arial"/>
                        </a:rPr>
                        <a:t>decreto Ministro</a:t>
                      </a:r>
                    </a:p>
                  </a:txBody>
                  <a:tcPr marL="9525" marR="9525" marT="9525" marB="0" anchor="ctr"/>
                </a:tc>
                <a:tc>
                  <a:txBody>
                    <a:bodyPr/>
                    <a:lstStyle/>
                    <a:p>
                      <a:pPr algn="ctr" fontAlgn="ctr"/>
                      <a:endParaRPr lang="it-IT" sz="1000" b="0" i="0" u="none" strike="noStrike" dirty="0">
                        <a:effectLst/>
                        <a:latin typeface="Arial"/>
                      </a:endParaRPr>
                    </a:p>
                  </a:txBody>
                  <a:tcPr marL="9525" marR="9525" marT="9525" marB="0" anchor="ctr"/>
                </a:tc>
              </a:tr>
              <a:tr h="370840">
                <a:tc>
                  <a:txBody>
                    <a:bodyPr/>
                    <a:lstStyle/>
                    <a:p>
                      <a:pPr algn="ctr" fontAlgn="ctr"/>
                      <a:r>
                        <a:rPr lang="it-IT" sz="1000" b="0" i="0" u="none" strike="noStrike" dirty="0">
                          <a:effectLst/>
                          <a:latin typeface="Arial"/>
                        </a:rPr>
                        <a:t>dirigenti medici</a:t>
                      </a:r>
                    </a:p>
                  </a:txBody>
                  <a:tcPr marL="9525" marR="9525" marT="9525" marB="0" anchor="ctr"/>
                </a:tc>
                <a:tc>
                  <a:txBody>
                    <a:bodyPr/>
                    <a:lstStyle/>
                    <a:p>
                      <a:pPr algn="ctr" fontAlgn="ctr"/>
                      <a:r>
                        <a:rPr lang="it-IT" sz="1000" b="0" i="0" u="none" strike="noStrike" dirty="0">
                          <a:effectLst/>
                          <a:latin typeface="Arial"/>
                        </a:rPr>
                        <a:t>primo dirigente medico</a:t>
                      </a:r>
                    </a:p>
                  </a:txBody>
                  <a:tcPr marL="9525" marR="9525" marT="9525" marB="0" anchor="ctr"/>
                </a:tc>
                <a:tc>
                  <a:txBody>
                    <a:bodyPr/>
                    <a:lstStyle/>
                    <a:p>
                      <a:pPr algn="ctr" fontAlgn="ctr"/>
                      <a:r>
                        <a:rPr lang="it-IT" sz="1000" b="0" i="0" u="none" strike="noStrike" dirty="0">
                          <a:effectLst/>
                          <a:latin typeface="Arial"/>
                        </a:rPr>
                        <a:t>merito comparativo e superamento di un corso di formazione con esame finale</a:t>
                      </a:r>
                    </a:p>
                  </a:txBody>
                  <a:tcPr marL="9525" marR="9525" marT="9525" marB="0" anchor="ctr"/>
                </a:tc>
                <a:tc>
                  <a:txBody>
                    <a:bodyPr/>
                    <a:lstStyle/>
                    <a:p>
                      <a:pPr algn="ctr" fontAlgn="ctr"/>
                      <a:r>
                        <a:rPr lang="it-IT" sz="1000" b="0" i="0" u="none" strike="noStrike" dirty="0">
                          <a:effectLst/>
                          <a:latin typeface="Arial"/>
                        </a:rPr>
                        <a:t>_</a:t>
                      </a:r>
                    </a:p>
                  </a:txBody>
                  <a:tcPr marL="9525" marR="9525" marT="9525" marB="0" anchor="ctr"/>
                </a:tc>
                <a:tc>
                  <a:txBody>
                    <a:bodyPr/>
                    <a:lstStyle/>
                    <a:p>
                      <a:pPr algn="ctr" fontAlgn="ctr"/>
                      <a:r>
                        <a:rPr lang="it-IT" sz="1000" b="0" i="0" u="none" strike="noStrike" dirty="0">
                          <a:effectLst/>
                          <a:latin typeface="Arial"/>
                        </a:rPr>
                        <a:t>_</a:t>
                      </a:r>
                    </a:p>
                  </a:txBody>
                  <a:tcPr marL="9525" marR="9525" marT="9525" marB="0" anchor="ctr"/>
                </a:tc>
                <a:tc>
                  <a:txBody>
                    <a:bodyPr/>
                    <a:lstStyle/>
                    <a:p>
                      <a:pPr algn="ctr" fontAlgn="ctr"/>
                      <a:r>
                        <a:rPr lang="it-IT" sz="1000" b="0" i="0" u="none" strike="noStrike" dirty="0">
                          <a:effectLst/>
                          <a:latin typeface="Arial"/>
                        </a:rPr>
                        <a:t>_</a:t>
                      </a:r>
                    </a:p>
                  </a:txBody>
                  <a:tcPr marL="9525" marR="9525" marT="9525" marB="0" anchor="ctr"/>
                </a:tc>
                <a:tc>
                  <a:txBody>
                    <a:bodyPr/>
                    <a:lstStyle/>
                    <a:p>
                      <a:pPr algn="ctr" fontAlgn="ctr"/>
                      <a:r>
                        <a:rPr lang="it-IT" sz="1000" b="0" i="0" u="none" strike="noStrike">
                          <a:effectLst/>
                          <a:latin typeface="Arial"/>
                        </a:rPr>
                        <a:t>3 mesi </a:t>
                      </a:r>
                    </a:p>
                  </a:txBody>
                  <a:tcPr marL="9525" marR="9525" marT="9525" marB="0" anchor="ctr"/>
                </a:tc>
                <a:tc>
                  <a:txBody>
                    <a:bodyPr/>
                    <a:lstStyle/>
                    <a:p>
                      <a:pPr algn="ctr" fontAlgn="ctr"/>
                      <a:r>
                        <a:rPr lang="it-IT" sz="1000" b="0" i="0" u="none" strike="noStrike">
                          <a:effectLst/>
                          <a:latin typeface="Arial"/>
                        </a:rPr>
                        <a:t>decreto Ministro</a:t>
                      </a:r>
                    </a:p>
                  </a:txBody>
                  <a:tcPr marL="9525" marR="9525" marT="9525" marB="0" anchor="ctr"/>
                </a:tc>
                <a:tc>
                  <a:txBody>
                    <a:bodyPr/>
                    <a:lstStyle/>
                    <a:p>
                      <a:pPr algn="ctr" fontAlgn="ctr"/>
                      <a:endParaRPr lang="it-IT" sz="1000" b="0" i="0" u="none" strike="noStrike" dirty="0">
                        <a:effectLst/>
                        <a:latin typeface="Arial"/>
                      </a:endParaRPr>
                    </a:p>
                  </a:txBody>
                  <a:tcPr marL="9525" marR="9525" marT="9525" marB="0" anchor="ctr"/>
                </a:tc>
              </a:tr>
              <a:tr h="370840">
                <a:tc>
                  <a:txBody>
                    <a:bodyPr/>
                    <a:lstStyle/>
                    <a:p>
                      <a:pPr algn="ctr" fontAlgn="ctr"/>
                      <a:r>
                        <a:rPr lang="it-IT" sz="1000" b="0" i="0" u="none" strike="noStrike">
                          <a:effectLst/>
                          <a:latin typeface="Arial"/>
                        </a:rPr>
                        <a:t>dirigenti ginnico-sportivi</a:t>
                      </a:r>
                    </a:p>
                  </a:txBody>
                  <a:tcPr marL="9525" marR="9525" marT="9525" marB="0" anchor="ctr"/>
                </a:tc>
                <a:tc>
                  <a:txBody>
                    <a:bodyPr/>
                    <a:lstStyle/>
                    <a:p>
                      <a:pPr algn="ctr" fontAlgn="ctr"/>
                      <a:r>
                        <a:rPr lang="it-IT" sz="1000" b="0" i="0" u="none" strike="noStrike">
                          <a:effectLst/>
                          <a:latin typeface="Arial"/>
                        </a:rPr>
                        <a:t>primo dirigente ginnico-sportivo</a:t>
                      </a:r>
                    </a:p>
                  </a:txBody>
                  <a:tcPr marL="9525" marR="9525" marT="9525" marB="0" anchor="ctr"/>
                </a:tc>
                <a:tc>
                  <a:txBody>
                    <a:bodyPr/>
                    <a:lstStyle/>
                    <a:p>
                      <a:pPr algn="ctr" fontAlgn="ctr"/>
                      <a:r>
                        <a:rPr lang="it-IT" sz="1000" b="0" i="0" u="none" strike="noStrike">
                          <a:effectLst/>
                          <a:latin typeface="Arial"/>
                        </a:rPr>
                        <a:t>merito comparativo e superamento di un corso di formazione con esame finale</a:t>
                      </a:r>
                    </a:p>
                  </a:txBody>
                  <a:tcPr marL="9525" marR="9525" marT="9525" marB="0" anchor="ctr"/>
                </a:tc>
                <a:tc>
                  <a:txBody>
                    <a:bodyPr/>
                    <a:lstStyle/>
                    <a:p>
                      <a:pPr algn="ctr" fontAlgn="ctr"/>
                      <a:r>
                        <a:rPr lang="it-IT" sz="1000" b="0" i="0" u="none" strike="noStrike" dirty="0">
                          <a:effectLst/>
                          <a:latin typeface="Arial"/>
                        </a:rPr>
                        <a:t>_</a:t>
                      </a:r>
                    </a:p>
                  </a:txBody>
                  <a:tcPr marL="9525" marR="9525" marT="9525" marB="0" anchor="ctr"/>
                </a:tc>
                <a:tc>
                  <a:txBody>
                    <a:bodyPr/>
                    <a:lstStyle/>
                    <a:p>
                      <a:pPr algn="ctr" fontAlgn="ctr"/>
                      <a:r>
                        <a:rPr lang="it-IT" sz="1000" b="0" i="0" u="none" strike="noStrike" dirty="0">
                          <a:effectLst/>
                          <a:latin typeface="Arial"/>
                        </a:rPr>
                        <a:t>_</a:t>
                      </a:r>
                    </a:p>
                  </a:txBody>
                  <a:tcPr marL="9525" marR="9525" marT="9525" marB="0" anchor="ctr"/>
                </a:tc>
                <a:tc>
                  <a:txBody>
                    <a:bodyPr/>
                    <a:lstStyle/>
                    <a:p>
                      <a:pPr algn="ctr" fontAlgn="ctr"/>
                      <a:r>
                        <a:rPr lang="it-IT" sz="1000" b="0" i="0" u="none" strike="noStrike" dirty="0">
                          <a:effectLst/>
                          <a:latin typeface="Arial"/>
                        </a:rPr>
                        <a:t>_</a:t>
                      </a:r>
                    </a:p>
                  </a:txBody>
                  <a:tcPr marL="9525" marR="9525" marT="9525" marB="0" anchor="ctr"/>
                </a:tc>
                <a:tc>
                  <a:txBody>
                    <a:bodyPr/>
                    <a:lstStyle/>
                    <a:p>
                      <a:pPr algn="ctr" fontAlgn="ctr"/>
                      <a:r>
                        <a:rPr lang="it-IT" sz="1000" b="0" i="0" u="none" strike="noStrike" dirty="0">
                          <a:effectLst/>
                          <a:latin typeface="Arial"/>
                        </a:rPr>
                        <a:t>3 mesi </a:t>
                      </a:r>
                    </a:p>
                  </a:txBody>
                  <a:tcPr marL="9525" marR="9525" marT="9525" marB="0" anchor="ctr"/>
                </a:tc>
                <a:tc>
                  <a:txBody>
                    <a:bodyPr/>
                    <a:lstStyle/>
                    <a:p>
                      <a:pPr algn="ctr" fontAlgn="ctr"/>
                      <a:r>
                        <a:rPr lang="it-IT" sz="1000" b="0" i="0" u="none" strike="noStrike" dirty="0">
                          <a:effectLst/>
                          <a:latin typeface="Arial"/>
                        </a:rPr>
                        <a:t>decreto Ministro</a:t>
                      </a:r>
                    </a:p>
                  </a:txBody>
                  <a:tcPr marL="9525" marR="9525" marT="9525" marB="0" anchor="ctr"/>
                </a:tc>
                <a:tc>
                  <a:txBody>
                    <a:bodyPr/>
                    <a:lstStyle/>
                    <a:p>
                      <a:pPr algn="ctr" fontAlgn="ctr"/>
                      <a:endParaRPr lang="it-IT" sz="1000" b="0" i="0" u="none" strike="noStrike" dirty="0">
                        <a:effectLst/>
                        <a:latin typeface="Arial"/>
                      </a:endParaRPr>
                    </a:p>
                  </a:txBody>
                  <a:tcPr marL="9525" marR="9525" marT="9525" marB="0" anchor="ctr"/>
                </a:tc>
              </a:tr>
              <a:tr h="370840">
                <a:tc>
                  <a:txBody>
                    <a:bodyPr/>
                    <a:lstStyle/>
                    <a:p>
                      <a:pPr algn="ctr" fontAlgn="ctr"/>
                      <a:r>
                        <a:rPr lang="it-IT" sz="1000" b="0" i="0" u="none" strike="noStrike">
                          <a:effectLst/>
                          <a:latin typeface="Arial"/>
                        </a:rPr>
                        <a:t>dirigenti amministrativo-contabili</a:t>
                      </a:r>
                    </a:p>
                  </a:txBody>
                  <a:tcPr marL="9525" marR="9525" marT="9525" marB="0" anchor="ctr"/>
                </a:tc>
                <a:tc>
                  <a:txBody>
                    <a:bodyPr/>
                    <a:lstStyle/>
                    <a:p>
                      <a:pPr algn="ctr" fontAlgn="ctr"/>
                      <a:r>
                        <a:rPr lang="it-IT" sz="1000" b="0" i="0" u="none" strike="noStrike">
                          <a:effectLst/>
                          <a:latin typeface="Arial"/>
                        </a:rPr>
                        <a:t>primo dirigente amministrativo-contabile</a:t>
                      </a:r>
                    </a:p>
                  </a:txBody>
                  <a:tcPr marL="9525" marR="9525" marT="9525" marB="0" anchor="ctr"/>
                </a:tc>
                <a:tc>
                  <a:txBody>
                    <a:bodyPr/>
                    <a:lstStyle/>
                    <a:p>
                      <a:pPr algn="ctr" fontAlgn="ctr"/>
                      <a:r>
                        <a:rPr lang="it-IT" sz="1000" b="0" i="0" u="none" strike="noStrike" dirty="0">
                          <a:effectLst/>
                          <a:latin typeface="Arial"/>
                        </a:rPr>
                        <a:t>merito comparativo e superamento di un corso di formazione con esame finale</a:t>
                      </a:r>
                    </a:p>
                  </a:txBody>
                  <a:tcPr marL="9525" marR="9525" marT="9525" marB="0" anchor="ctr"/>
                </a:tc>
                <a:tc>
                  <a:txBody>
                    <a:bodyPr/>
                    <a:lstStyle/>
                    <a:p>
                      <a:pPr algn="ctr" fontAlgn="ctr"/>
                      <a:r>
                        <a:rPr lang="it-IT" sz="1000" b="0" i="0" u="none" strike="noStrike">
                          <a:effectLst/>
                          <a:latin typeface="Arial"/>
                        </a:rPr>
                        <a:t>_</a:t>
                      </a:r>
                    </a:p>
                  </a:txBody>
                  <a:tcPr marL="9525" marR="9525" marT="9525" marB="0" anchor="ctr"/>
                </a:tc>
                <a:tc>
                  <a:txBody>
                    <a:bodyPr/>
                    <a:lstStyle/>
                    <a:p>
                      <a:pPr algn="ctr" fontAlgn="ctr"/>
                      <a:r>
                        <a:rPr lang="it-IT" sz="1000" b="0" i="0" u="none" strike="noStrike">
                          <a:effectLst/>
                          <a:latin typeface="Arial"/>
                        </a:rPr>
                        <a:t>_</a:t>
                      </a:r>
                    </a:p>
                  </a:txBody>
                  <a:tcPr marL="9525" marR="9525" marT="9525" marB="0" anchor="ctr"/>
                </a:tc>
                <a:tc>
                  <a:txBody>
                    <a:bodyPr/>
                    <a:lstStyle/>
                    <a:p>
                      <a:pPr algn="ctr" fontAlgn="ctr"/>
                      <a:r>
                        <a:rPr lang="it-IT" sz="1000" b="0" i="0" u="none" strike="noStrike" dirty="0">
                          <a:effectLst/>
                          <a:latin typeface="Arial"/>
                        </a:rPr>
                        <a:t>_</a:t>
                      </a:r>
                    </a:p>
                  </a:txBody>
                  <a:tcPr marL="9525" marR="9525" marT="9525" marB="0" anchor="ctr"/>
                </a:tc>
                <a:tc>
                  <a:txBody>
                    <a:bodyPr/>
                    <a:lstStyle/>
                    <a:p>
                      <a:pPr algn="ctr" fontAlgn="ctr"/>
                      <a:r>
                        <a:rPr lang="it-IT" sz="1000" b="0" i="0" u="none" strike="noStrike" dirty="0">
                          <a:effectLst/>
                          <a:latin typeface="Arial"/>
                        </a:rPr>
                        <a:t>3 mesi </a:t>
                      </a:r>
                    </a:p>
                  </a:txBody>
                  <a:tcPr marL="9525" marR="9525" marT="9525" marB="0" anchor="ctr"/>
                </a:tc>
                <a:tc>
                  <a:txBody>
                    <a:bodyPr/>
                    <a:lstStyle/>
                    <a:p>
                      <a:pPr algn="ctr" fontAlgn="ctr"/>
                      <a:r>
                        <a:rPr lang="it-IT" sz="1000" b="0" i="0" u="none" strike="noStrike" dirty="0">
                          <a:effectLst/>
                          <a:latin typeface="Arial"/>
                        </a:rPr>
                        <a:t>decreto Ministro</a:t>
                      </a:r>
                    </a:p>
                  </a:txBody>
                  <a:tcPr marL="9525" marR="9525" marT="9525" marB="0" anchor="ctr"/>
                </a:tc>
                <a:tc>
                  <a:txBody>
                    <a:bodyPr/>
                    <a:lstStyle/>
                    <a:p>
                      <a:pPr algn="ctr" fontAlgn="ctr"/>
                      <a:endParaRPr lang="it-IT" sz="1000" b="0" i="0" u="none" strike="noStrike" dirty="0">
                        <a:effectLst/>
                        <a:latin typeface="Arial"/>
                      </a:endParaRPr>
                    </a:p>
                  </a:txBody>
                  <a:tcPr marL="9525" marR="9525" marT="9525" marB="0" anchor="ctr"/>
                </a:tc>
              </a:tr>
              <a:tr h="370840">
                <a:tc>
                  <a:txBody>
                    <a:bodyPr/>
                    <a:lstStyle/>
                    <a:p>
                      <a:pPr algn="ctr" fontAlgn="ctr"/>
                      <a:r>
                        <a:rPr lang="it-IT" sz="1000" b="0" i="0" u="none" strike="noStrike">
                          <a:effectLst/>
                          <a:latin typeface="Arial"/>
                        </a:rPr>
                        <a:t>dirigenti tecnico-scientifici e informatici</a:t>
                      </a:r>
                    </a:p>
                  </a:txBody>
                  <a:tcPr marL="9525" marR="9525" marT="9525" marB="0" anchor="ctr"/>
                </a:tc>
                <a:tc>
                  <a:txBody>
                    <a:bodyPr/>
                    <a:lstStyle/>
                    <a:p>
                      <a:pPr algn="ctr" fontAlgn="ctr"/>
                      <a:r>
                        <a:rPr lang="it-IT" sz="1000" b="0" i="0" u="none" strike="noStrike">
                          <a:effectLst/>
                          <a:latin typeface="Arial"/>
                        </a:rPr>
                        <a:t>primo dirigente tecnico-scientifico e informatico</a:t>
                      </a:r>
                    </a:p>
                  </a:txBody>
                  <a:tcPr marL="9525" marR="9525" marT="9525" marB="0" anchor="ctr"/>
                </a:tc>
                <a:tc>
                  <a:txBody>
                    <a:bodyPr/>
                    <a:lstStyle/>
                    <a:p>
                      <a:pPr algn="ctr" fontAlgn="ctr"/>
                      <a:r>
                        <a:rPr lang="it-IT" sz="1000" b="0" i="0" u="none" strike="noStrike">
                          <a:effectLst/>
                          <a:latin typeface="Arial"/>
                        </a:rPr>
                        <a:t>merito comparativo e superamento di un corso di formazione con esame finale</a:t>
                      </a:r>
                    </a:p>
                  </a:txBody>
                  <a:tcPr marL="9525" marR="9525" marT="9525" marB="0" anchor="ctr"/>
                </a:tc>
                <a:tc>
                  <a:txBody>
                    <a:bodyPr/>
                    <a:lstStyle/>
                    <a:p>
                      <a:pPr algn="ctr" fontAlgn="ctr"/>
                      <a:r>
                        <a:rPr lang="it-IT" sz="1000" b="0" i="0" u="none" strike="noStrike">
                          <a:effectLst/>
                          <a:latin typeface="Arial"/>
                        </a:rPr>
                        <a:t>_</a:t>
                      </a:r>
                    </a:p>
                  </a:txBody>
                  <a:tcPr marL="9525" marR="9525" marT="9525" marB="0" anchor="ctr"/>
                </a:tc>
                <a:tc>
                  <a:txBody>
                    <a:bodyPr/>
                    <a:lstStyle/>
                    <a:p>
                      <a:pPr algn="ctr" fontAlgn="ctr"/>
                      <a:r>
                        <a:rPr lang="it-IT" sz="1000" b="0" i="0" u="none" strike="noStrike">
                          <a:effectLst/>
                          <a:latin typeface="Arial"/>
                        </a:rPr>
                        <a:t>_</a:t>
                      </a:r>
                    </a:p>
                  </a:txBody>
                  <a:tcPr marL="9525" marR="9525" marT="9525" marB="0" anchor="ctr"/>
                </a:tc>
                <a:tc>
                  <a:txBody>
                    <a:bodyPr/>
                    <a:lstStyle/>
                    <a:p>
                      <a:pPr algn="ctr" fontAlgn="ctr"/>
                      <a:r>
                        <a:rPr lang="it-IT" sz="1000" b="0" i="0" u="none" strike="noStrike">
                          <a:effectLst/>
                          <a:latin typeface="Arial"/>
                        </a:rPr>
                        <a:t>_</a:t>
                      </a:r>
                    </a:p>
                  </a:txBody>
                  <a:tcPr marL="9525" marR="9525" marT="9525" marB="0" anchor="ctr"/>
                </a:tc>
                <a:tc>
                  <a:txBody>
                    <a:bodyPr/>
                    <a:lstStyle/>
                    <a:p>
                      <a:pPr algn="ctr" fontAlgn="ctr"/>
                      <a:r>
                        <a:rPr lang="it-IT" sz="1000" b="0" i="0" u="none" strike="noStrike" dirty="0">
                          <a:effectLst/>
                          <a:latin typeface="Arial"/>
                        </a:rPr>
                        <a:t>3 mesi </a:t>
                      </a:r>
                    </a:p>
                  </a:txBody>
                  <a:tcPr marL="9525" marR="9525" marT="9525" marB="0" anchor="ctr"/>
                </a:tc>
                <a:tc>
                  <a:txBody>
                    <a:bodyPr/>
                    <a:lstStyle/>
                    <a:p>
                      <a:pPr algn="ctr" fontAlgn="ctr"/>
                      <a:r>
                        <a:rPr lang="it-IT" sz="1000" b="0" i="0" u="none" strike="noStrike" dirty="0">
                          <a:effectLst/>
                          <a:latin typeface="Arial"/>
                        </a:rPr>
                        <a:t>decreto Ministro</a:t>
                      </a:r>
                    </a:p>
                  </a:txBody>
                  <a:tcPr marL="9525" marR="9525" marT="9525" marB="0" anchor="ctr"/>
                </a:tc>
                <a:tc>
                  <a:txBody>
                    <a:bodyPr/>
                    <a:lstStyle/>
                    <a:p>
                      <a:pPr algn="ctr" fontAlgn="ctr"/>
                      <a:endParaRPr lang="it-IT" sz="1000" b="0" i="0" u="none" strike="noStrike" dirty="0">
                        <a:effectLst/>
                        <a:latin typeface="Arial"/>
                      </a:endParaRPr>
                    </a:p>
                  </a:txBody>
                  <a:tcPr marL="9525" marR="9525" marT="9525" marB="0" anchor="ctr"/>
                </a:tc>
              </a:tr>
            </a:tbl>
          </a:graphicData>
        </a:graphic>
      </p:graphicFrame>
      <p:sp>
        <p:nvSpPr>
          <p:cNvPr id="26697" name="Titolo 1"/>
          <p:cNvSpPr txBox="1">
            <a:spLocks noGrp="1"/>
          </p:cNvSpPr>
          <p:nvPr>
            <p:ph type="title"/>
          </p:nvPr>
        </p:nvSpPr>
        <p:spPr/>
        <p:txBody>
          <a:bodyPr/>
          <a:lstStyle/>
          <a:p>
            <a:pPr eaLnBrk="1"/>
            <a:r>
              <a:rPr smtClean="0">
                <a:latin typeface="Calibri" pitchFamily="34" charset="0"/>
              </a:rPr>
              <a:t>DIRIGENTI</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4337" name="Titolo 1"/>
          <p:cNvSpPr txBox="1">
            <a:spLocks noGrp="1"/>
          </p:cNvSpPr>
          <p:nvPr>
            <p:ph type="ctrTitle"/>
          </p:nvPr>
        </p:nvSpPr>
        <p:spPr>
          <a:xfrm>
            <a:off x="685800" y="2130425"/>
            <a:ext cx="7772400" cy="577850"/>
          </a:xfrm>
        </p:spPr>
        <p:txBody>
          <a:bodyPr/>
          <a:lstStyle/>
          <a:p>
            <a:pPr eaLnBrk="1"/>
            <a:r>
              <a:rPr sz="2800" b="1" smtClean="0">
                <a:latin typeface="Calibri" pitchFamily="34" charset="0"/>
              </a:rPr>
              <a:t>Ambito della delega (articolo 8 comma 1, lettera a)</a:t>
            </a:r>
          </a:p>
        </p:txBody>
      </p:sp>
      <p:sp>
        <p:nvSpPr>
          <p:cNvPr id="14338" name="Sottotitolo 2"/>
          <p:cNvSpPr txBox="1">
            <a:spLocks noGrp="1"/>
          </p:cNvSpPr>
          <p:nvPr>
            <p:ph type="subTitle" idx="1"/>
          </p:nvPr>
        </p:nvSpPr>
        <p:spPr>
          <a:xfrm>
            <a:off x="250825" y="2852738"/>
            <a:ext cx="8281988" cy="2520950"/>
          </a:xfrm>
        </p:spPr>
        <p:txBody>
          <a:bodyPr anchorCtr="0"/>
          <a:lstStyle/>
          <a:p>
            <a:pPr algn="just" eaLnBrk="1">
              <a:spcBef>
                <a:spcPts val="500"/>
              </a:spcBef>
            </a:pPr>
            <a:r>
              <a:rPr sz="2000" smtClean="0">
                <a:solidFill>
                  <a:srgbClr val="000000"/>
                </a:solidFill>
                <a:latin typeface="Calibri" pitchFamily="34" charset="0"/>
              </a:rPr>
              <a:t>…. </a:t>
            </a:r>
            <a:r>
              <a:rPr sz="2000" i="1" smtClean="0">
                <a:solidFill>
                  <a:srgbClr val="000000"/>
                </a:solidFill>
                <a:latin typeface="Calibri" pitchFamily="34" charset="0"/>
              </a:rPr>
              <a:t>ottimizzazione dell’efficacia delle funzioni del Corpo nazionale dei vigili del fuoco, mediante modifiche al decreto legislativo 8 marzo 2006, n. 139, in relazione alle funzioni ed ai compiti del personale permanente e volontario del medesimo Corpo e conseguente revisione del decreto legislativo 13 ottobre 2005, n. 217, anche con soppressione e modifica dei ruoli e delle qualifiche esistenti ed eventuale istituzione di nuovi appositi ruoli e qualifiche, con conseguente rideterminazione delle relative dotazioni organiche e utilizzo, previa verifica del Dipartimento  della Ragioneria Generale dello Stato e del Ministero dell’economia e delle finanze di una quota parte dei risparmi di spesa di natura permanente, non superiore al 50 per cento, derivanti al Corpo nazionale dei vigili del fuoco dall’attuazione della presente delega, fermo restando quanto previsto dall’articolo 23 della presente legge.</a:t>
            </a:r>
          </a:p>
        </p:txBody>
      </p:sp>
      <p:pic>
        <p:nvPicPr>
          <p:cNvPr id="14339" name="Picture 2"/>
          <p:cNvPicPr>
            <a:picLocks noChangeAspect="1"/>
          </p:cNvPicPr>
          <p:nvPr/>
        </p:nvPicPr>
        <p:blipFill>
          <a:blip r:embed="rId2"/>
          <a:srcRect/>
          <a:stretch>
            <a:fillRect/>
          </a:stretch>
        </p:blipFill>
        <p:spPr bwMode="auto">
          <a:xfrm>
            <a:off x="1376363" y="260350"/>
            <a:ext cx="6389687" cy="1704975"/>
          </a:xfrm>
          <a:prstGeom prst="rect">
            <a:avLst/>
          </a:prstGeom>
          <a:noFill/>
          <a:ln w="9525">
            <a:noFill/>
            <a:miter lim="800000"/>
            <a:headEnd/>
            <a:tailEnd/>
          </a:ln>
        </p:spPr>
      </p:pic>
      <p:sp>
        <p:nvSpPr>
          <p:cNvPr id="14340" name="Sottotitolo 2"/>
          <p:cNvSpPr txBox="1">
            <a:spLocks noChangeArrowheads="1"/>
          </p:cNvSpPr>
          <p:nvPr/>
        </p:nvSpPr>
        <p:spPr bwMode="auto">
          <a:xfrm>
            <a:off x="3059113" y="6021388"/>
            <a:ext cx="3457575" cy="744537"/>
          </a:xfrm>
          <a:prstGeom prst="rect">
            <a:avLst/>
          </a:prstGeom>
          <a:noFill/>
          <a:ln w="9525">
            <a:noFill/>
            <a:miter lim="800000"/>
            <a:headEnd/>
            <a:tailEnd/>
          </a:ln>
        </p:spPr>
        <p:txBody>
          <a:bodyPr anchorCtr="1"/>
          <a:lstStyle/>
          <a:p>
            <a:pPr algn="ctr">
              <a:spcBef>
                <a:spcPts val="700"/>
              </a:spcBef>
            </a:pPr>
            <a:endParaRPr lang="it-IT" sz="2800">
              <a:solidFill>
                <a:srgbClr val="000000"/>
              </a:solidFill>
              <a:latin typeface="Calibri" pitchFamily="34" charset="0"/>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15361" name="Titolo 1"/>
          <p:cNvSpPr txBox="1">
            <a:spLocks noGrp="1"/>
          </p:cNvSpPr>
          <p:nvPr>
            <p:ph type="ctrTitle"/>
          </p:nvPr>
        </p:nvSpPr>
        <p:spPr>
          <a:xfrm>
            <a:off x="692150" y="1566863"/>
            <a:ext cx="7772400" cy="579437"/>
          </a:xfrm>
        </p:spPr>
        <p:txBody>
          <a:bodyPr/>
          <a:lstStyle/>
          <a:p>
            <a:pPr eaLnBrk="1"/>
            <a:r>
              <a:rPr sz="2800" b="1" smtClean="0">
                <a:latin typeface="Calibri" pitchFamily="34" charset="0"/>
              </a:rPr>
              <a:t>Principali obiettivi della proposta in discussione</a:t>
            </a:r>
          </a:p>
        </p:txBody>
      </p:sp>
      <p:sp>
        <p:nvSpPr>
          <p:cNvPr id="3" name="Sottotitolo 2"/>
          <p:cNvSpPr txBox="1">
            <a:spLocks noGrp="1"/>
          </p:cNvSpPr>
          <p:nvPr>
            <p:ph type="subTitle" idx="1"/>
          </p:nvPr>
        </p:nvSpPr>
        <p:spPr>
          <a:xfrm>
            <a:off x="250825" y="2133600"/>
            <a:ext cx="8569325" cy="2519363"/>
          </a:xfrm>
        </p:spPr>
        <p:txBody>
          <a:bodyPr anchorCtr="0"/>
          <a:lstStyle/>
          <a:p>
            <a:pPr algn="just" eaLnBrk="1">
              <a:spcBef>
                <a:spcPts val="400"/>
              </a:spcBef>
            </a:pPr>
            <a:r>
              <a:rPr sz="1800" smtClean="0">
                <a:solidFill>
                  <a:srgbClr val="000000"/>
                </a:solidFill>
                <a:latin typeface="Calibri" pitchFamily="34" charset="0"/>
              </a:rPr>
              <a:t>Revisionare il decreto legislativo  217/05 per migliorare la funzionalità del CNVVF mediante l’introduzione di:</a:t>
            </a:r>
          </a:p>
          <a:p>
            <a:pPr algn="just" eaLnBrk="1">
              <a:spcBef>
                <a:spcPts val="400"/>
              </a:spcBef>
            </a:pPr>
            <a:r>
              <a:rPr sz="1800" smtClean="0">
                <a:solidFill>
                  <a:srgbClr val="000000"/>
                </a:solidFill>
                <a:latin typeface="Calibri" pitchFamily="34" charset="0"/>
              </a:rPr>
              <a:t>- </a:t>
            </a:r>
            <a:r>
              <a:rPr sz="1800" i="1" smtClean="0">
                <a:solidFill>
                  <a:srgbClr val="000000"/>
                </a:solidFill>
                <a:latin typeface="Calibri" pitchFamily="34" charset="0"/>
              </a:rPr>
              <a:t>Processi di semplificazione dei procedimenti amministrativi;</a:t>
            </a:r>
          </a:p>
          <a:p>
            <a:pPr algn="just" eaLnBrk="1">
              <a:spcBef>
                <a:spcPts val="400"/>
              </a:spcBef>
            </a:pPr>
            <a:r>
              <a:rPr sz="1800" i="1" smtClean="0">
                <a:solidFill>
                  <a:srgbClr val="000000"/>
                </a:solidFill>
                <a:latin typeface="Calibri" pitchFamily="34" charset="0"/>
              </a:rPr>
              <a:t>- Ridefinizione delle competenze funzionali delle varie qualifiche;</a:t>
            </a:r>
          </a:p>
          <a:p>
            <a:pPr algn="just" eaLnBrk="1">
              <a:spcBef>
                <a:spcPts val="400"/>
              </a:spcBef>
            </a:pPr>
            <a:r>
              <a:rPr sz="1800" i="1" smtClean="0">
                <a:solidFill>
                  <a:srgbClr val="000000"/>
                </a:solidFill>
                <a:latin typeface="Calibri" pitchFamily="34" charset="0"/>
              </a:rPr>
              <a:t>- Individuazione di nuovi ruoli per il personale aeronavigante; </a:t>
            </a:r>
          </a:p>
          <a:p>
            <a:pPr algn="just" eaLnBrk="1">
              <a:spcBef>
                <a:spcPts val="400"/>
              </a:spcBef>
            </a:pPr>
            <a:r>
              <a:rPr sz="1800" i="1" smtClean="0">
                <a:solidFill>
                  <a:srgbClr val="000000"/>
                </a:solidFill>
                <a:latin typeface="Calibri" pitchFamily="34" charset="0"/>
              </a:rPr>
              <a:t>- Valorizzazione della componente amministrativa e tecnica laureata;</a:t>
            </a:r>
          </a:p>
          <a:p>
            <a:pPr algn="just" eaLnBrk="1">
              <a:spcBef>
                <a:spcPts val="400"/>
              </a:spcBef>
            </a:pPr>
            <a:r>
              <a:rPr sz="1800" i="1" smtClean="0">
                <a:solidFill>
                  <a:srgbClr val="000000"/>
                </a:solidFill>
                <a:latin typeface="Calibri" pitchFamily="34" charset="0"/>
              </a:rPr>
              <a:t>- Riconoscimento della professionalità del personale diplomato con elevata anzianità di servizio;</a:t>
            </a:r>
          </a:p>
          <a:p>
            <a:pPr algn="just" eaLnBrk="1">
              <a:spcBef>
                <a:spcPts val="400"/>
              </a:spcBef>
            </a:pPr>
            <a:r>
              <a:rPr sz="1800" i="1" smtClean="0">
                <a:solidFill>
                  <a:srgbClr val="000000"/>
                </a:solidFill>
                <a:latin typeface="Calibri" pitchFamily="34" charset="0"/>
              </a:rPr>
              <a:t>- Ampliamento della sfera di accesso ai ruoli non operativi anche con il requisito di titolo di studio tecnico-scientifici; </a:t>
            </a:r>
          </a:p>
          <a:p>
            <a:pPr algn="just" eaLnBrk="1">
              <a:spcBef>
                <a:spcPts val="400"/>
              </a:spcBef>
            </a:pPr>
            <a:r>
              <a:rPr sz="1800" i="1" smtClean="0">
                <a:solidFill>
                  <a:srgbClr val="000000"/>
                </a:solidFill>
                <a:latin typeface="Calibri" pitchFamily="34" charset="0"/>
              </a:rPr>
              <a:t>- Sviluppo della componente dei ruoli degli operatori e degli assistenti in modo da assicurare il maggior supporto per l’espletamento delle funzioni operative del CNVVF nell'ambito delle squadre lavori, delle officine, degli uffici e dei laboratori; </a:t>
            </a:r>
          </a:p>
          <a:p>
            <a:pPr algn="just" eaLnBrk="1">
              <a:spcBef>
                <a:spcPts val="400"/>
              </a:spcBef>
            </a:pPr>
            <a:r>
              <a:rPr sz="1800" i="1" smtClean="0">
                <a:solidFill>
                  <a:srgbClr val="000000"/>
                </a:solidFill>
                <a:latin typeface="Calibri" pitchFamily="34" charset="0"/>
              </a:rPr>
              <a:t>- Tutela del personale che venga a perdere l'idoneità operativa per infortunio e malattia durante tutto il percorso di carriera, dal corso di ingresso alle funzioni apicali.</a:t>
            </a:r>
          </a:p>
        </p:txBody>
      </p:sp>
      <p:pic>
        <p:nvPicPr>
          <p:cNvPr id="15363" name="Picture 2"/>
          <p:cNvPicPr>
            <a:picLocks noChangeAspect="1"/>
          </p:cNvPicPr>
          <p:nvPr/>
        </p:nvPicPr>
        <p:blipFill>
          <a:blip r:embed="rId2"/>
          <a:srcRect/>
          <a:stretch>
            <a:fillRect/>
          </a:stretch>
        </p:blipFill>
        <p:spPr bwMode="auto">
          <a:xfrm>
            <a:off x="1384300" y="115888"/>
            <a:ext cx="6389688" cy="1441450"/>
          </a:xfrm>
          <a:prstGeom prst="rect">
            <a:avLst/>
          </a:prstGeom>
          <a:noFill/>
          <a:ln w="9525">
            <a:noFill/>
            <a:miter lim="800000"/>
            <a:headEnd/>
            <a:tailEnd/>
          </a:ln>
        </p:spPr>
      </p:pic>
      <p:sp>
        <p:nvSpPr>
          <p:cNvPr id="15364" name="Sottotitolo 2"/>
          <p:cNvSpPr txBox="1">
            <a:spLocks noChangeArrowheads="1"/>
          </p:cNvSpPr>
          <p:nvPr/>
        </p:nvSpPr>
        <p:spPr bwMode="auto">
          <a:xfrm>
            <a:off x="3059113" y="6021388"/>
            <a:ext cx="3457575" cy="744537"/>
          </a:xfrm>
          <a:prstGeom prst="rect">
            <a:avLst/>
          </a:prstGeom>
          <a:noFill/>
          <a:ln w="9525">
            <a:noFill/>
            <a:miter lim="800000"/>
            <a:headEnd/>
            <a:tailEnd/>
          </a:ln>
        </p:spPr>
        <p:txBody>
          <a:bodyPr anchorCtr="1"/>
          <a:lstStyle/>
          <a:p>
            <a:pPr algn="ctr">
              <a:spcBef>
                <a:spcPts val="700"/>
              </a:spcBef>
            </a:pPr>
            <a:endParaRPr lang="it-IT" sz="2800">
              <a:solidFill>
                <a:srgbClr val="000000"/>
              </a:solidFill>
              <a:latin typeface="Calibri"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16385" name="Titolo 1"/>
          <p:cNvSpPr txBox="1">
            <a:spLocks noGrp="1"/>
          </p:cNvSpPr>
          <p:nvPr>
            <p:ph type="ctrTitle"/>
          </p:nvPr>
        </p:nvSpPr>
        <p:spPr>
          <a:xfrm>
            <a:off x="692150" y="1566863"/>
            <a:ext cx="7772400" cy="579437"/>
          </a:xfrm>
        </p:spPr>
        <p:txBody>
          <a:bodyPr/>
          <a:lstStyle/>
          <a:p>
            <a:pPr eaLnBrk="1"/>
            <a:r>
              <a:rPr sz="2800" b="1" smtClean="0">
                <a:latin typeface="Calibri" pitchFamily="34" charset="0"/>
              </a:rPr>
              <a:t>Organizzazione della proposta</a:t>
            </a:r>
          </a:p>
        </p:txBody>
      </p:sp>
      <p:sp>
        <p:nvSpPr>
          <p:cNvPr id="3" name="Sottotitolo 2"/>
          <p:cNvSpPr txBox="1">
            <a:spLocks noGrp="1"/>
          </p:cNvSpPr>
          <p:nvPr>
            <p:ph type="subTitle" idx="1"/>
          </p:nvPr>
        </p:nvSpPr>
        <p:spPr>
          <a:xfrm>
            <a:off x="250825" y="2133600"/>
            <a:ext cx="8569325" cy="2519363"/>
          </a:xfrm>
        </p:spPr>
        <p:txBody>
          <a:bodyPr anchorCtr="0"/>
          <a:lstStyle/>
          <a:p>
            <a:pPr algn="just" eaLnBrk="1" fontAlgn="auto">
              <a:spcBef>
                <a:spcPts val="900"/>
              </a:spcBef>
              <a:spcAft>
                <a:spcPts val="0"/>
              </a:spcAft>
              <a:buFont typeface="Arial" pitchFamily="34"/>
              <a:buNone/>
              <a:defRPr/>
            </a:pPr>
            <a:r>
              <a:rPr sz="3600">
                <a:solidFill>
                  <a:srgbClr val="000000"/>
                </a:solidFill>
              </a:rPr>
              <a:t>Nuovo inquadramento generale della norma, con previsione di due principali distinti ambiti di regolamentazione:</a:t>
            </a:r>
          </a:p>
          <a:p>
            <a:pPr marL="285750" indent="-285750" algn="just" eaLnBrk="1" fontAlgn="auto">
              <a:spcBef>
                <a:spcPts val="900"/>
              </a:spcBef>
              <a:spcAft>
                <a:spcPts val="0"/>
              </a:spcAft>
              <a:buFont typeface="Arial" pitchFamily="34"/>
              <a:buChar char="-"/>
              <a:defRPr/>
            </a:pPr>
            <a:r>
              <a:rPr sz="3600" i="1">
                <a:solidFill>
                  <a:srgbClr val="000000"/>
                </a:solidFill>
              </a:rPr>
              <a:t>Le norme che riguardano il comparto dei non direttivi e non dirigenti;</a:t>
            </a:r>
          </a:p>
          <a:p>
            <a:pPr marL="285750" indent="-285750" algn="just" eaLnBrk="1" fontAlgn="auto">
              <a:spcBef>
                <a:spcPts val="900"/>
              </a:spcBef>
              <a:spcAft>
                <a:spcPts val="0"/>
              </a:spcAft>
              <a:buFont typeface="Arial" pitchFamily="34"/>
              <a:buChar char="-"/>
              <a:defRPr/>
            </a:pPr>
            <a:r>
              <a:rPr sz="3600" i="1">
                <a:solidFill>
                  <a:srgbClr val="000000"/>
                </a:solidFill>
              </a:rPr>
              <a:t>Le norme che riguardano il comparto dei direttivi e dei dirigenti.</a:t>
            </a:r>
          </a:p>
          <a:p>
            <a:pPr algn="just" eaLnBrk="1" fontAlgn="auto">
              <a:spcBef>
                <a:spcPts val="400"/>
              </a:spcBef>
              <a:spcAft>
                <a:spcPts val="0"/>
              </a:spcAft>
              <a:buFont typeface="Arial" pitchFamily="34"/>
              <a:buNone/>
              <a:defRPr/>
            </a:pPr>
            <a:endParaRPr sz="1800" i="1">
              <a:solidFill>
                <a:srgbClr val="000000"/>
              </a:solidFill>
            </a:endParaRPr>
          </a:p>
        </p:txBody>
      </p:sp>
      <p:pic>
        <p:nvPicPr>
          <p:cNvPr id="16387" name="Picture 2"/>
          <p:cNvPicPr>
            <a:picLocks noChangeAspect="1"/>
          </p:cNvPicPr>
          <p:nvPr/>
        </p:nvPicPr>
        <p:blipFill>
          <a:blip r:embed="rId2"/>
          <a:srcRect/>
          <a:stretch>
            <a:fillRect/>
          </a:stretch>
        </p:blipFill>
        <p:spPr bwMode="auto">
          <a:xfrm>
            <a:off x="1384300" y="115888"/>
            <a:ext cx="6389688" cy="1441450"/>
          </a:xfrm>
          <a:prstGeom prst="rect">
            <a:avLst/>
          </a:prstGeom>
          <a:noFill/>
          <a:ln w="9525">
            <a:noFill/>
            <a:miter lim="800000"/>
            <a:headEnd/>
            <a:tailEnd/>
          </a:ln>
        </p:spPr>
      </p:pic>
      <p:sp>
        <p:nvSpPr>
          <p:cNvPr id="16388" name="Sottotitolo 2"/>
          <p:cNvSpPr txBox="1">
            <a:spLocks noChangeArrowheads="1"/>
          </p:cNvSpPr>
          <p:nvPr/>
        </p:nvSpPr>
        <p:spPr bwMode="auto">
          <a:xfrm>
            <a:off x="3059113" y="6021388"/>
            <a:ext cx="3457575" cy="744537"/>
          </a:xfrm>
          <a:prstGeom prst="rect">
            <a:avLst/>
          </a:prstGeom>
          <a:noFill/>
          <a:ln w="9525">
            <a:noFill/>
            <a:miter lim="800000"/>
            <a:headEnd/>
            <a:tailEnd/>
          </a:ln>
        </p:spPr>
        <p:txBody>
          <a:bodyPr anchorCtr="1"/>
          <a:lstStyle/>
          <a:p>
            <a:pPr algn="ctr">
              <a:spcBef>
                <a:spcPts val="700"/>
              </a:spcBef>
            </a:pPr>
            <a:endParaRPr lang="it-IT" sz="2800">
              <a:solidFill>
                <a:srgbClr val="000000"/>
              </a:solidFill>
              <a:latin typeface="Calibri"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17409" name="Titolo 1"/>
          <p:cNvSpPr txBox="1">
            <a:spLocks noGrp="1"/>
          </p:cNvSpPr>
          <p:nvPr>
            <p:ph type="ctrTitle"/>
          </p:nvPr>
        </p:nvSpPr>
        <p:spPr>
          <a:xfrm>
            <a:off x="684213" y="1366838"/>
            <a:ext cx="7772400" cy="577850"/>
          </a:xfrm>
        </p:spPr>
        <p:txBody>
          <a:bodyPr/>
          <a:lstStyle/>
          <a:p>
            <a:pPr eaLnBrk="1"/>
            <a:r>
              <a:rPr sz="2500" b="1" smtClean="0">
                <a:latin typeface="Calibri" pitchFamily="34" charset="0"/>
              </a:rPr>
              <a:t>Organizzazione della proposta </a:t>
            </a:r>
            <a:br>
              <a:rPr sz="2500" b="1" smtClean="0">
                <a:latin typeface="Calibri" pitchFamily="34" charset="0"/>
              </a:rPr>
            </a:br>
            <a:r>
              <a:rPr sz="2500" b="1" smtClean="0">
                <a:latin typeface="Calibri" pitchFamily="34" charset="0"/>
              </a:rPr>
              <a:t>Norme personale non direttivo e non dirigente (1 di 4)</a:t>
            </a:r>
          </a:p>
        </p:txBody>
      </p:sp>
      <p:sp>
        <p:nvSpPr>
          <p:cNvPr id="3" name="Sottotitolo 2"/>
          <p:cNvSpPr txBox="1">
            <a:spLocks noGrp="1"/>
          </p:cNvSpPr>
          <p:nvPr>
            <p:ph type="subTitle" idx="1"/>
          </p:nvPr>
        </p:nvSpPr>
        <p:spPr>
          <a:xfrm>
            <a:off x="250825" y="2133600"/>
            <a:ext cx="8569325" cy="2519363"/>
          </a:xfrm>
        </p:spPr>
        <p:txBody>
          <a:bodyPr anchorCtr="0"/>
          <a:lstStyle/>
          <a:p>
            <a:pPr algn="just" eaLnBrk="1" fontAlgn="auto">
              <a:spcBef>
                <a:spcPts val="500"/>
              </a:spcBef>
              <a:spcAft>
                <a:spcPts val="0"/>
              </a:spcAft>
              <a:buFont typeface="Arial" pitchFamily="34"/>
              <a:buNone/>
              <a:defRPr/>
            </a:pPr>
            <a:r>
              <a:rPr sz="2000" b="1" i="1" dirty="0">
                <a:solidFill>
                  <a:srgbClr val="000000"/>
                </a:solidFill>
              </a:rPr>
              <a:t>Introduzione delle seguenti previsioni normative:</a:t>
            </a:r>
          </a:p>
          <a:p>
            <a:pPr marL="457200" indent="-457200" algn="just" eaLnBrk="1" fontAlgn="auto">
              <a:spcBef>
                <a:spcPts val="500"/>
              </a:spcBef>
              <a:spcAft>
                <a:spcPts val="0"/>
              </a:spcAft>
              <a:buFont typeface="Calibri"/>
              <a:buAutoNum type="arabicPeriod"/>
              <a:defRPr/>
            </a:pPr>
            <a:r>
              <a:rPr sz="2000" b="1" dirty="0">
                <a:solidFill>
                  <a:srgbClr val="000000"/>
                </a:solidFill>
              </a:rPr>
              <a:t>semplificazione dei </a:t>
            </a:r>
            <a:r>
              <a:rPr sz="2000" b="1" dirty="0" smtClean="0">
                <a:solidFill>
                  <a:srgbClr val="000000"/>
                </a:solidFill>
              </a:rPr>
              <a:t>concorsi interni </a:t>
            </a:r>
            <a:endParaRPr sz="2000" b="1" dirty="0">
              <a:solidFill>
                <a:srgbClr val="000000"/>
              </a:solidFill>
            </a:endParaRPr>
          </a:p>
          <a:p>
            <a:pPr marL="914400" lvl="1" indent="-457200" algn="just" eaLnBrk="1" fontAlgn="auto">
              <a:spcBef>
                <a:spcPts val="500"/>
              </a:spcBef>
              <a:spcAft>
                <a:spcPts val="0"/>
              </a:spcAft>
              <a:buFont typeface="Arial" pitchFamily="34"/>
              <a:buChar char="•"/>
              <a:defRPr/>
            </a:pPr>
            <a:r>
              <a:rPr sz="2000" dirty="0"/>
              <a:t>Viene definita una sola modalità di </a:t>
            </a:r>
            <a:r>
              <a:rPr sz="2000" dirty="0" smtClean="0"/>
              <a:t>svolgimento di concorsi interni per titoli e superamento del corso di formazione</a:t>
            </a:r>
            <a:endParaRPr sz="2000" dirty="0"/>
          </a:p>
          <a:p>
            <a:pPr marL="457200" indent="-457200" algn="just" eaLnBrk="1" fontAlgn="auto">
              <a:spcBef>
                <a:spcPts val="500"/>
              </a:spcBef>
              <a:spcAft>
                <a:spcPts val="0"/>
              </a:spcAft>
              <a:buFont typeface="Calibri"/>
              <a:buAutoNum type="arabicPeriod" startAt="2"/>
              <a:defRPr/>
            </a:pPr>
            <a:r>
              <a:rPr sz="2000" b="1" dirty="0">
                <a:solidFill>
                  <a:srgbClr val="000000"/>
                </a:solidFill>
              </a:rPr>
              <a:t>revisione dei processi di formazione per l'accesso </a:t>
            </a:r>
            <a:r>
              <a:rPr sz="2000" b="1" dirty="0" smtClean="0">
                <a:solidFill>
                  <a:srgbClr val="000000"/>
                </a:solidFill>
              </a:rPr>
              <a:t>ai ruoli</a:t>
            </a:r>
            <a:endParaRPr sz="2000" b="1" dirty="0">
              <a:solidFill>
                <a:srgbClr val="000000"/>
              </a:solidFill>
            </a:endParaRPr>
          </a:p>
          <a:p>
            <a:pPr marL="800100" lvl="1" indent="-342900" algn="just" eaLnBrk="1" fontAlgn="auto">
              <a:spcBef>
                <a:spcPts val="500"/>
              </a:spcBef>
              <a:spcAft>
                <a:spcPts val="0"/>
              </a:spcAft>
              <a:buFont typeface="Arial" pitchFamily="34"/>
              <a:buChar char="•"/>
              <a:defRPr/>
            </a:pPr>
            <a:r>
              <a:rPr sz="2000" dirty="0"/>
              <a:t>Per l’accesso a tutti i ruoli del CNVVF è necessario effettuare un corso di formazione, la cui durata è stata definita in funzione dell’attività che il personale stesso è chiamato a </a:t>
            </a:r>
            <a:r>
              <a:rPr sz="2000" dirty="0" smtClean="0"/>
              <a:t>svolgere; </a:t>
            </a:r>
            <a:endParaRPr sz="2000" dirty="0"/>
          </a:p>
          <a:p>
            <a:pPr marL="457200" indent="-457200" algn="just" eaLnBrk="1" fontAlgn="auto">
              <a:spcBef>
                <a:spcPts val="500"/>
              </a:spcBef>
              <a:spcAft>
                <a:spcPts val="0"/>
              </a:spcAft>
              <a:buFont typeface="Calibri"/>
              <a:buAutoNum type="arabicPeriod" startAt="3"/>
              <a:defRPr/>
            </a:pPr>
            <a:r>
              <a:rPr sz="2000" b="1" dirty="0">
                <a:solidFill>
                  <a:srgbClr val="000000"/>
                </a:solidFill>
              </a:rPr>
              <a:t>introduzione di maggiori tutele per il personale </a:t>
            </a:r>
            <a:r>
              <a:rPr sz="2000" b="1" dirty="0" smtClean="0">
                <a:solidFill>
                  <a:srgbClr val="000000"/>
                </a:solidFill>
              </a:rPr>
              <a:t>che </a:t>
            </a:r>
            <a:r>
              <a:rPr sz="2000" b="1" dirty="0">
                <a:solidFill>
                  <a:srgbClr val="000000"/>
                </a:solidFill>
              </a:rPr>
              <a:t>partecipa ai corsi di ingresso in caso di malattia e infortunio</a:t>
            </a:r>
          </a:p>
          <a:p>
            <a:pPr marL="800100" lvl="1" indent="-342900" algn="just" eaLnBrk="1" fontAlgn="auto">
              <a:spcBef>
                <a:spcPts val="500"/>
              </a:spcBef>
              <a:spcAft>
                <a:spcPts val="0"/>
              </a:spcAft>
              <a:buFont typeface="Arial" pitchFamily="34"/>
              <a:buChar char="•"/>
              <a:defRPr/>
            </a:pPr>
            <a:r>
              <a:rPr sz="2000" dirty="0"/>
              <a:t>Sono state previste apposite norme di salvaguardia per il personale corsista, senza prevedere le dimissioni obbligatorie in caso di infortunio e/o </a:t>
            </a:r>
            <a:r>
              <a:rPr sz="2000" dirty="0" smtClean="0"/>
              <a:t>malattia in attesa della frequentazione del corso successivo;</a:t>
            </a:r>
            <a:endParaRPr sz="2000" dirty="0"/>
          </a:p>
        </p:txBody>
      </p:sp>
      <p:pic>
        <p:nvPicPr>
          <p:cNvPr id="17411" name="Picture 2"/>
          <p:cNvPicPr>
            <a:picLocks noChangeAspect="1"/>
          </p:cNvPicPr>
          <p:nvPr/>
        </p:nvPicPr>
        <p:blipFill>
          <a:blip r:embed="rId2"/>
          <a:srcRect/>
          <a:stretch>
            <a:fillRect/>
          </a:stretch>
        </p:blipFill>
        <p:spPr bwMode="auto">
          <a:xfrm>
            <a:off x="1476375" y="-100013"/>
            <a:ext cx="6389688" cy="1441451"/>
          </a:xfrm>
          <a:prstGeom prst="rect">
            <a:avLst/>
          </a:prstGeom>
          <a:noFill/>
          <a:ln w="9525">
            <a:noFill/>
            <a:miter lim="800000"/>
            <a:headEnd/>
            <a:tailEnd/>
          </a:ln>
        </p:spPr>
      </p:pic>
      <p:sp>
        <p:nvSpPr>
          <p:cNvPr id="17412" name="Sottotitolo 2"/>
          <p:cNvSpPr txBox="1">
            <a:spLocks noChangeArrowheads="1"/>
          </p:cNvSpPr>
          <p:nvPr/>
        </p:nvSpPr>
        <p:spPr bwMode="auto">
          <a:xfrm>
            <a:off x="3059113" y="6021388"/>
            <a:ext cx="3457575" cy="744537"/>
          </a:xfrm>
          <a:prstGeom prst="rect">
            <a:avLst/>
          </a:prstGeom>
          <a:noFill/>
          <a:ln w="9525">
            <a:noFill/>
            <a:miter lim="800000"/>
            <a:headEnd/>
            <a:tailEnd/>
          </a:ln>
        </p:spPr>
        <p:txBody>
          <a:bodyPr anchorCtr="1"/>
          <a:lstStyle/>
          <a:p>
            <a:pPr algn="ctr">
              <a:spcBef>
                <a:spcPts val="700"/>
              </a:spcBef>
            </a:pPr>
            <a:endParaRPr lang="it-IT" sz="2800">
              <a:solidFill>
                <a:srgbClr val="000000"/>
              </a:solidFill>
              <a:latin typeface="Calibri"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18433" name="Titolo 1"/>
          <p:cNvSpPr txBox="1">
            <a:spLocks noGrp="1"/>
          </p:cNvSpPr>
          <p:nvPr>
            <p:ph type="ctrTitle"/>
          </p:nvPr>
        </p:nvSpPr>
        <p:spPr>
          <a:xfrm>
            <a:off x="684213" y="1366838"/>
            <a:ext cx="7772400" cy="577850"/>
          </a:xfrm>
        </p:spPr>
        <p:txBody>
          <a:bodyPr/>
          <a:lstStyle/>
          <a:p>
            <a:pPr eaLnBrk="1"/>
            <a:r>
              <a:rPr sz="2500" b="1" smtClean="0">
                <a:latin typeface="Calibri" pitchFamily="34" charset="0"/>
              </a:rPr>
              <a:t>Organizzazione della proposta </a:t>
            </a:r>
            <a:br>
              <a:rPr sz="2500" b="1" smtClean="0">
                <a:latin typeface="Calibri" pitchFamily="34" charset="0"/>
              </a:rPr>
            </a:br>
            <a:r>
              <a:rPr sz="2500" b="1" smtClean="0">
                <a:latin typeface="Calibri" pitchFamily="34" charset="0"/>
              </a:rPr>
              <a:t>Norme personale non direttivo e non dirigente (2 di 4)</a:t>
            </a:r>
          </a:p>
        </p:txBody>
      </p:sp>
      <p:sp>
        <p:nvSpPr>
          <p:cNvPr id="3" name="Sottotitolo 2"/>
          <p:cNvSpPr txBox="1">
            <a:spLocks noGrp="1"/>
          </p:cNvSpPr>
          <p:nvPr>
            <p:ph type="subTitle" idx="1"/>
          </p:nvPr>
        </p:nvSpPr>
        <p:spPr>
          <a:xfrm>
            <a:off x="250825" y="2060575"/>
            <a:ext cx="8569325" cy="2520950"/>
          </a:xfrm>
        </p:spPr>
        <p:txBody>
          <a:bodyPr anchorCtr="0"/>
          <a:lstStyle/>
          <a:p>
            <a:pPr algn="just" eaLnBrk="1" fontAlgn="auto">
              <a:spcBef>
                <a:spcPts val="500"/>
              </a:spcBef>
              <a:spcAft>
                <a:spcPts val="0"/>
              </a:spcAft>
              <a:buFont typeface="Arial" pitchFamily="34"/>
              <a:buNone/>
              <a:defRPr/>
            </a:pPr>
            <a:r>
              <a:rPr sz="2400" b="1" i="1" dirty="0">
                <a:solidFill>
                  <a:srgbClr val="000000"/>
                </a:solidFill>
              </a:rPr>
              <a:t>Introduzione delle seguenti previsioni normative:</a:t>
            </a:r>
          </a:p>
          <a:p>
            <a:pPr marL="355600" indent="-355600" algn="just" eaLnBrk="1" fontAlgn="auto">
              <a:spcBef>
                <a:spcPts val="500"/>
              </a:spcBef>
              <a:spcAft>
                <a:spcPts val="0"/>
              </a:spcAft>
              <a:buFont typeface="Arial" pitchFamily="34"/>
              <a:buNone/>
              <a:defRPr/>
            </a:pPr>
            <a:r>
              <a:rPr sz="2200" b="1" dirty="0" smtClean="0">
                <a:solidFill>
                  <a:srgbClr val="000000"/>
                </a:solidFill>
              </a:rPr>
              <a:t>4. </a:t>
            </a:r>
            <a:r>
              <a:rPr sz="2200" b="1" dirty="0">
                <a:solidFill>
                  <a:srgbClr val="000000"/>
                </a:solidFill>
              </a:rPr>
              <a:t>introduzione del ruolo dei direttivi speciali ad esaurimento della carriera </a:t>
            </a:r>
            <a:r>
              <a:rPr sz="2200" b="1" dirty="0" smtClean="0">
                <a:solidFill>
                  <a:srgbClr val="000000"/>
                </a:solidFill>
              </a:rPr>
              <a:t>tecnico-operativa</a:t>
            </a:r>
          </a:p>
          <a:p>
            <a:pPr marL="722313" indent="-366713" algn="just" eaLnBrk="1" fontAlgn="auto">
              <a:spcBef>
                <a:spcPts val="500"/>
              </a:spcBef>
              <a:spcAft>
                <a:spcPts val="0"/>
              </a:spcAft>
              <a:buFont typeface="Arial" panose="020B0604020202020204" pitchFamily="34" charset="0"/>
              <a:buChar char="•"/>
              <a:defRPr/>
            </a:pPr>
            <a:r>
              <a:rPr sz="1800" dirty="0" smtClean="0">
                <a:solidFill>
                  <a:srgbClr val="000000"/>
                </a:solidFill>
              </a:rPr>
              <a:t>è stata prevista l’istituzione di un apposito ruolo ad esaurimento per i sostituti direttori con almeno 20 anni di anzianità di servizio </a:t>
            </a:r>
            <a:endParaRPr sz="1800" dirty="0">
              <a:solidFill>
                <a:srgbClr val="000000"/>
              </a:solidFill>
            </a:endParaRPr>
          </a:p>
          <a:p>
            <a:pPr marL="355600" indent="-355600" algn="just" eaLnBrk="1" fontAlgn="auto">
              <a:spcBef>
                <a:spcPts val="500"/>
              </a:spcBef>
              <a:spcAft>
                <a:spcPts val="0"/>
              </a:spcAft>
              <a:buFont typeface="Arial" pitchFamily="34"/>
              <a:buNone/>
              <a:defRPr/>
            </a:pPr>
            <a:r>
              <a:rPr sz="2200" b="1" dirty="0" smtClean="0">
                <a:solidFill>
                  <a:srgbClr val="000000"/>
                </a:solidFill>
              </a:rPr>
              <a:t>5. </a:t>
            </a:r>
            <a:r>
              <a:rPr sz="2200" b="1" dirty="0">
                <a:solidFill>
                  <a:srgbClr val="000000"/>
                </a:solidFill>
              </a:rPr>
              <a:t>introduzione del ruolo dei direttivi speciali ad esaurimento delle carriere del personale </a:t>
            </a:r>
            <a:r>
              <a:rPr sz="2200" b="1" dirty="0" smtClean="0">
                <a:solidFill>
                  <a:srgbClr val="000000"/>
                </a:solidFill>
              </a:rPr>
              <a:t>amministrativo-contabile e tecnico-informatici</a:t>
            </a:r>
          </a:p>
          <a:p>
            <a:pPr marL="722313" lvl="1" indent="-366713" algn="just" eaLnBrk="1" fontAlgn="auto">
              <a:spcBef>
                <a:spcPts val="500"/>
              </a:spcBef>
              <a:spcAft>
                <a:spcPts val="0"/>
              </a:spcAft>
              <a:buFont typeface="Arial" panose="020B0604020202020204" pitchFamily="34" charset="0"/>
              <a:buChar char="•"/>
              <a:defRPr/>
            </a:pPr>
            <a:r>
              <a:rPr sz="1800" dirty="0" smtClean="0"/>
              <a:t>è </a:t>
            </a:r>
            <a:r>
              <a:rPr sz="1800" dirty="0"/>
              <a:t>stata prevista l’istituzione di un apposito ruolo ad esaurimento per i sostituti direttori con almeno 20 anni di anzianità di servizio </a:t>
            </a:r>
          </a:p>
          <a:p>
            <a:pPr marL="355600" indent="-355600" algn="just" eaLnBrk="1" fontAlgn="auto">
              <a:spcBef>
                <a:spcPts val="500"/>
              </a:spcBef>
              <a:spcAft>
                <a:spcPts val="0"/>
              </a:spcAft>
              <a:buFont typeface="Arial" pitchFamily="34"/>
              <a:buNone/>
              <a:defRPr/>
            </a:pPr>
            <a:r>
              <a:rPr sz="2400" b="1" dirty="0" smtClean="0">
                <a:solidFill>
                  <a:srgbClr val="000000"/>
                </a:solidFill>
              </a:rPr>
              <a:t>6</a:t>
            </a:r>
            <a:r>
              <a:rPr sz="2200" b="1" dirty="0">
                <a:solidFill>
                  <a:srgbClr val="000000"/>
                </a:solidFill>
              </a:rPr>
              <a:t>.</a:t>
            </a:r>
            <a:r>
              <a:rPr sz="2200" b="1" dirty="0" smtClean="0">
                <a:solidFill>
                  <a:srgbClr val="000000"/>
                </a:solidFill>
              </a:rPr>
              <a:t> </a:t>
            </a:r>
            <a:r>
              <a:rPr sz="2200" b="1" dirty="0">
                <a:solidFill>
                  <a:srgbClr val="000000"/>
                </a:solidFill>
              </a:rPr>
              <a:t>semplificazione e delle qualifiche </a:t>
            </a:r>
            <a:r>
              <a:rPr sz="2200" b="1" dirty="0" smtClean="0">
                <a:solidFill>
                  <a:srgbClr val="000000"/>
                </a:solidFill>
              </a:rPr>
              <a:t>dei ruoli </a:t>
            </a:r>
            <a:r>
              <a:rPr sz="2200" b="1" dirty="0">
                <a:solidFill>
                  <a:srgbClr val="000000"/>
                </a:solidFill>
              </a:rPr>
              <a:t>degli operatori e </a:t>
            </a:r>
            <a:r>
              <a:rPr sz="2200" b="1" dirty="0" smtClean="0">
                <a:solidFill>
                  <a:srgbClr val="000000"/>
                </a:solidFill>
              </a:rPr>
              <a:t>assistenti e rivisitazione </a:t>
            </a:r>
            <a:r>
              <a:rPr sz="2200" b="1" dirty="0">
                <a:solidFill>
                  <a:srgbClr val="000000"/>
                </a:solidFill>
              </a:rPr>
              <a:t>delle funzioni </a:t>
            </a:r>
            <a:endParaRPr sz="2200" b="1" dirty="0" smtClean="0">
              <a:solidFill>
                <a:srgbClr val="000000"/>
              </a:solidFill>
            </a:endParaRPr>
          </a:p>
          <a:p>
            <a:pPr marL="722313" lvl="1" indent="-366713" algn="just" eaLnBrk="1" fontAlgn="auto">
              <a:spcBef>
                <a:spcPts val="500"/>
              </a:spcBef>
              <a:spcAft>
                <a:spcPts val="0"/>
              </a:spcAft>
              <a:buFont typeface="Arial" panose="020B0604020202020204" pitchFamily="34" charset="0"/>
              <a:buChar char="•"/>
              <a:defRPr/>
            </a:pPr>
            <a:r>
              <a:rPr sz="1800" dirty="0" smtClean="0"/>
              <a:t>Sono state ridefinite le competenze degli operatori e degli assistenti con progressione di carriera a partire dalla qualifica di operatore qualificato, prima definito operatore tecnico</a:t>
            </a:r>
            <a:endParaRPr sz="1800" b="1" dirty="0"/>
          </a:p>
        </p:txBody>
      </p:sp>
      <p:pic>
        <p:nvPicPr>
          <p:cNvPr id="18435" name="Picture 2"/>
          <p:cNvPicPr>
            <a:picLocks noChangeAspect="1"/>
          </p:cNvPicPr>
          <p:nvPr/>
        </p:nvPicPr>
        <p:blipFill>
          <a:blip r:embed="rId2"/>
          <a:srcRect/>
          <a:stretch>
            <a:fillRect/>
          </a:stretch>
        </p:blipFill>
        <p:spPr bwMode="auto">
          <a:xfrm>
            <a:off x="1476375" y="-100013"/>
            <a:ext cx="6389688" cy="1441451"/>
          </a:xfrm>
          <a:prstGeom prst="rect">
            <a:avLst/>
          </a:prstGeom>
          <a:noFill/>
          <a:ln w="9525">
            <a:noFill/>
            <a:miter lim="800000"/>
            <a:headEnd/>
            <a:tailEnd/>
          </a:ln>
        </p:spPr>
      </p:pic>
      <p:sp>
        <p:nvSpPr>
          <p:cNvPr id="18436" name="Sottotitolo 2"/>
          <p:cNvSpPr txBox="1">
            <a:spLocks noChangeArrowheads="1"/>
          </p:cNvSpPr>
          <p:nvPr/>
        </p:nvSpPr>
        <p:spPr bwMode="auto">
          <a:xfrm>
            <a:off x="3059113" y="6021388"/>
            <a:ext cx="3457575" cy="744537"/>
          </a:xfrm>
          <a:prstGeom prst="rect">
            <a:avLst/>
          </a:prstGeom>
          <a:noFill/>
          <a:ln w="9525">
            <a:noFill/>
            <a:miter lim="800000"/>
            <a:headEnd/>
            <a:tailEnd/>
          </a:ln>
        </p:spPr>
        <p:txBody>
          <a:bodyPr anchorCtr="1"/>
          <a:lstStyle/>
          <a:p>
            <a:pPr algn="ctr">
              <a:spcBef>
                <a:spcPts val="700"/>
              </a:spcBef>
            </a:pPr>
            <a:endParaRPr lang="it-IT" sz="2800">
              <a:solidFill>
                <a:srgbClr val="000000"/>
              </a:solidFill>
              <a:latin typeface="Calibri"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19457" name="Titolo 1"/>
          <p:cNvSpPr txBox="1">
            <a:spLocks noGrp="1"/>
          </p:cNvSpPr>
          <p:nvPr>
            <p:ph type="ctrTitle"/>
          </p:nvPr>
        </p:nvSpPr>
        <p:spPr>
          <a:xfrm>
            <a:off x="684213" y="1484313"/>
            <a:ext cx="7772400" cy="579437"/>
          </a:xfrm>
        </p:spPr>
        <p:txBody>
          <a:bodyPr/>
          <a:lstStyle/>
          <a:p>
            <a:pPr eaLnBrk="1"/>
            <a:r>
              <a:rPr sz="2500" b="1" smtClean="0">
                <a:latin typeface="Calibri" pitchFamily="34" charset="0"/>
              </a:rPr>
              <a:t>Organizzazione della proposta </a:t>
            </a:r>
            <a:br>
              <a:rPr sz="2500" b="1" smtClean="0">
                <a:latin typeface="Calibri" pitchFamily="34" charset="0"/>
              </a:rPr>
            </a:br>
            <a:r>
              <a:rPr sz="2500" b="1" smtClean="0">
                <a:latin typeface="Calibri" pitchFamily="34" charset="0"/>
              </a:rPr>
              <a:t>Norme personale non direttivo e non dirigente (3 di 4)</a:t>
            </a:r>
          </a:p>
        </p:txBody>
      </p:sp>
      <p:sp>
        <p:nvSpPr>
          <p:cNvPr id="3" name="Sottotitolo 2"/>
          <p:cNvSpPr txBox="1">
            <a:spLocks noGrp="1"/>
          </p:cNvSpPr>
          <p:nvPr>
            <p:ph type="subTitle" idx="1"/>
          </p:nvPr>
        </p:nvSpPr>
        <p:spPr>
          <a:xfrm>
            <a:off x="250825" y="2133600"/>
            <a:ext cx="8569325" cy="2519363"/>
          </a:xfrm>
        </p:spPr>
        <p:txBody>
          <a:bodyPr anchorCtr="0"/>
          <a:lstStyle/>
          <a:p>
            <a:pPr algn="just" eaLnBrk="1" fontAlgn="auto">
              <a:spcBef>
                <a:spcPts val="500"/>
              </a:spcBef>
              <a:spcAft>
                <a:spcPts val="0"/>
              </a:spcAft>
              <a:buFont typeface="Arial" pitchFamily="34"/>
              <a:buNone/>
              <a:defRPr/>
            </a:pPr>
            <a:r>
              <a:rPr sz="2400" b="1" dirty="0">
                <a:solidFill>
                  <a:srgbClr val="000000"/>
                </a:solidFill>
              </a:rPr>
              <a:t>Introduzione delle seguenti previsioni normative:</a:t>
            </a:r>
          </a:p>
          <a:p>
            <a:pPr marL="539750" indent="-539750" algn="just" eaLnBrk="1" fontAlgn="auto">
              <a:spcBef>
                <a:spcPts val="500"/>
              </a:spcBef>
              <a:spcAft>
                <a:spcPts val="0"/>
              </a:spcAft>
              <a:buFont typeface="Arial" pitchFamily="34"/>
              <a:buAutoNum type="arabicPeriod" startAt="7"/>
              <a:defRPr/>
            </a:pPr>
            <a:r>
              <a:rPr sz="2200" b="1" dirty="0" smtClean="0">
                <a:solidFill>
                  <a:srgbClr val="000000"/>
                </a:solidFill>
              </a:rPr>
              <a:t>introduzione dei ruoli del personale aeronavigante</a:t>
            </a:r>
          </a:p>
          <a:p>
            <a:pPr marL="895350" lvl="1" indent="-355600" algn="just" eaLnBrk="1" fontAlgn="auto">
              <a:spcBef>
                <a:spcPts val="500"/>
              </a:spcBef>
              <a:spcAft>
                <a:spcPts val="0"/>
              </a:spcAft>
              <a:buFont typeface="Arial" panose="020B0604020202020204" pitchFamily="34" charset="0"/>
              <a:buChar char="•"/>
              <a:defRPr/>
            </a:pPr>
            <a:r>
              <a:rPr sz="2000" dirty="0" smtClean="0"/>
              <a:t>Sono stati istituiti  i ruoli del personale aeronavigante per piloti, specialisti ed </a:t>
            </a:r>
            <a:r>
              <a:rPr sz="2000" dirty="0" err="1" smtClean="0"/>
              <a:t>elisoccorritori</a:t>
            </a:r>
            <a:endParaRPr sz="2000" dirty="0" smtClean="0"/>
          </a:p>
          <a:p>
            <a:pPr marL="539750" indent="-539750" algn="just" eaLnBrk="1" fontAlgn="auto">
              <a:spcBef>
                <a:spcPts val="500"/>
              </a:spcBef>
              <a:spcAft>
                <a:spcPts val="0"/>
              </a:spcAft>
              <a:buFont typeface="Arial" pitchFamily="34"/>
              <a:buAutoNum type="arabicPeriod" startAt="8"/>
              <a:defRPr/>
            </a:pPr>
            <a:r>
              <a:rPr sz="2200" b="1" dirty="0" smtClean="0">
                <a:solidFill>
                  <a:srgbClr val="000000"/>
                </a:solidFill>
              </a:rPr>
              <a:t>maggiorazione delle quota pubblica destinata ai concorsi di accesso al ruolo di vigile del fuoco a seguito della riduzione della riserva prevista in favore del personale che presta servizio civile dal 20% al 10%;</a:t>
            </a:r>
          </a:p>
          <a:p>
            <a:pPr marL="539750" indent="-539750" algn="just" eaLnBrk="1" fontAlgn="auto">
              <a:spcBef>
                <a:spcPts val="500"/>
              </a:spcBef>
              <a:spcAft>
                <a:spcPts val="0"/>
              </a:spcAft>
              <a:buFont typeface="Arial" pitchFamily="34"/>
              <a:buAutoNum type="arabicPeriod" startAt="8"/>
              <a:defRPr/>
            </a:pPr>
            <a:r>
              <a:rPr sz="2200" b="1" dirty="0" smtClean="0">
                <a:solidFill>
                  <a:srgbClr val="000000"/>
                </a:solidFill>
              </a:rPr>
              <a:t>Unificazione delle procedure di accesso ai ruoli di vice ispettori antincendi, vice collaboratore amministrativo contabile e vice collaboratore tecnico-scientifico e informatico mediante unico concorso pubblico con riserva del 50% dei posti per il personale del Corpo</a:t>
            </a:r>
          </a:p>
          <a:p>
            <a:pPr algn="just" eaLnBrk="1" fontAlgn="auto">
              <a:spcBef>
                <a:spcPts val="500"/>
              </a:spcBef>
              <a:spcAft>
                <a:spcPts val="0"/>
              </a:spcAft>
              <a:buFont typeface="Arial" pitchFamily="34"/>
              <a:buNone/>
              <a:defRPr/>
            </a:pPr>
            <a:endParaRPr sz="2400" b="1" dirty="0">
              <a:solidFill>
                <a:srgbClr val="000000"/>
              </a:solidFill>
            </a:endParaRPr>
          </a:p>
          <a:p>
            <a:pPr algn="just" eaLnBrk="1" fontAlgn="auto">
              <a:spcBef>
                <a:spcPts val="400"/>
              </a:spcBef>
              <a:spcAft>
                <a:spcPts val="0"/>
              </a:spcAft>
              <a:buFont typeface="Arial" pitchFamily="34"/>
              <a:buNone/>
              <a:defRPr/>
            </a:pPr>
            <a:endParaRPr sz="2400" i="1" dirty="0">
              <a:solidFill>
                <a:srgbClr val="000000"/>
              </a:solidFill>
            </a:endParaRPr>
          </a:p>
        </p:txBody>
      </p:sp>
      <p:pic>
        <p:nvPicPr>
          <p:cNvPr id="19459" name="Picture 2"/>
          <p:cNvPicPr>
            <a:picLocks noChangeAspect="1"/>
          </p:cNvPicPr>
          <p:nvPr/>
        </p:nvPicPr>
        <p:blipFill>
          <a:blip r:embed="rId2"/>
          <a:srcRect/>
          <a:stretch>
            <a:fillRect/>
          </a:stretch>
        </p:blipFill>
        <p:spPr bwMode="auto">
          <a:xfrm>
            <a:off x="1476375" y="-100013"/>
            <a:ext cx="6389688" cy="1441451"/>
          </a:xfrm>
          <a:prstGeom prst="rect">
            <a:avLst/>
          </a:prstGeom>
          <a:noFill/>
          <a:ln w="9525">
            <a:noFill/>
            <a:miter lim="800000"/>
            <a:headEnd/>
            <a:tailEnd/>
          </a:ln>
        </p:spPr>
      </p:pic>
      <p:sp>
        <p:nvSpPr>
          <p:cNvPr id="19460" name="Sottotitolo 2"/>
          <p:cNvSpPr txBox="1">
            <a:spLocks noChangeArrowheads="1"/>
          </p:cNvSpPr>
          <p:nvPr/>
        </p:nvSpPr>
        <p:spPr bwMode="auto">
          <a:xfrm>
            <a:off x="3059113" y="6021388"/>
            <a:ext cx="3457575" cy="744537"/>
          </a:xfrm>
          <a:prstGeom prst="rect">
            <a:avLst/>
          </a:prstGeom>
          <a:noFill/>
          <a:ln w="9525">
            <a:noFill/>
            <a:miter lim="800000"/>
            <a:headEnd/>
            <a:tailEnd/>
          </a:ln>
        </p:spPr>
        <p:txBody>
          <a:bodyPr anchorCtr="1"/>
          <a:lstStyle/>
          <a:p>
            <a:pPr algn="ctr">
              <a:spcBef>
                <a:spcPts val="700"/>
              </a:spcBef>
            </a:pPr>
            <a:endParaRPr lang="it-IT" sz="2800">
              <a:solidFill>
                <a:srgbClr val="000000"/>
              </a:solidFill>
              <a:latin typeface="Calibri"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txBox="1">
            <a:spLocks noGrp="1"/>
          </p:cNvSpPr>
          <p:nvPr>
            <p:ph type="ctrTitle"/>
          </p:nvPr>
        </p:nvSpPr>
        <p:spPr>
          <a:xfrm>
            <a:off x="684213" y="1484313"/>
            <a:ext cx="7772400" cy="579437"/>
          </a:xfrm>
        </p:spPr>
        <p:txBody>
          <a:bodyPr/>
          <a:lstStyle/>
          <a:p>
            <a:pPr eaLnBrk="1"/>
            <a:r>
              <a:rPr sz="2500" b="1" smtClean="0">
                <a:latin typeface="Calibri" pitchFamily="34" charset="0"/>
              </a:rPr>
              <a:t>Organizzazione della proposta </a:t>
            </a:r>
            <a:br>
              <a:rPr sz="2500" b="1" smtClean="0">
                <a:latin typeface="Calibri" pitchFamily="34" charset="0"/>
              </a:rPr>
            </a:br>
            <a:r>
              <a:rPr sz="2500" b="1" smtClean="0">
                <a:latin typeface="Calibri" pitchFamily="34" charset="0"/>
              </a:rPr>
              <a:t>Norme personale non direttivo e non dirigente (4 di 4)</a:t>
            </a:r>
          </a:p>
        </p:txBody>
      </p:sp>
      <p:sp>
        <p:nvSpPr>
          <p:cNvPr id="3" name="Sottotitolo 2"/>
          <p:cNvSpPr txBox="1">
            <a:spLocks noGrp="1"/>
          </p:cNvSpPr>
          <p:nvPr>
            <p:ph type="subTitle" idx="1"/>
          </p:nvPr>
        </p:nvSpPr>
        <p:spPr>
          <a:xfrm>
            <a:off x="250825" y="2133600"/>
            <a:ext cx="8569325" cy="2519363"/>
          </a:xfrm>
        </p:spPr>
        <p:txBody>
          <a:bodyPr anchorCtr="0"/>
          <a:lstStyle/>
          <a:p>
            <a:pPr algn="just" eaLnBrk="1" fontAlgn="auto">
              <a:spcBef>
                <a:spcPts val="500"/>
              </a:spcBef>
              <a:spcAft>
                <a:spcPts val="0"/>
              </a:spcAft>
              <a:buFont typeface="Arial" pitchFamily="34"/>
              <a:buNone/>
              <a:defRPr/>
            </a:pPr>
            <a:r>
              <a:rPr sz="2400" b="1" dirty="0">
                <a:solidFill>
                  <a:srgbClr val="000000"/>
                </a:solidFill>
              </a:rPr>
              <a:t>Introduzione delle seguenti previsioni normative:</a:t>
            </a:r>
          </a:p>
          <a:p>
            <a:pPr marL="452438" indent="-452438" algn="just" eaLnBrk="1" fontAlgn="auto">
              <a:spcBef>
                <a:spcPts val="500"/>
              </a:spcBef>
              <a:spcAft>
                <a:spcPts val="0"/>
              </a:spcAft>
              <a:buFont typeface="Arial" pitchFamily="34"/>
              <a:buNone/>
              <a:defRPr/>
            </a:pPr>
            <a:r>
              <a:rPr sz="2200" b="1" dirty="0" smtClean="0">
                <a:solidFill>
                  <a:srgbClr val="000000"/>
                </a:solidFill>
              </a:rPr>
              <a:t>10. Ampliamento del ruolo dei vice collaboratori con previsione di ingresso anche con titolo di studio tecnico-scientifico e informatico, in analogia ai direttivi e dirigenti tecnico-scientifici e informatici</a:t>
            </a:r>
          </a:p>
          <a:p>
            <a:pPr algn="just" eaLnBrk="1" fontAlgn="auto">
              <a:spcBef>
                <a:spcPts val="500"/>
              </a:spcBef>
              <a:spcAft>
                <a:spcPts val="0"/>
              </a:spcAft>
              <a:buFont typeface="Arial" pitchFamily="34"/>
              <a:buNone/>
              <a:defRPr/>
            </a:pPr>
            <a:endParaRPr sz="2400" b="1" dirty="0">
              <a:solidFill>
                <a:srgbClr val="000000"/>
              </a:solidFill>
            </a:endParaRPr>
          </a:p>
          <a:p>
            <a:pPr algn="just" eaLnBrk="1" fontAlgn="auto">
              <a:spcBef>
                <a:spcPts val="400"/>
              </a:spcBef>
              <a:spcAft>
                <a:spcPts val="0"/>
              </a:spcAft>
              <a:buFont typeface="Arial" pitchFamily="34"/>
              <a:buNone/>
              <a:defRPr/>
            </a:pPr>
            <a:endParaRPr sz="2400" i="1" dirty="0">
              <a:solidFill>
                <a:srgbClr val="000000"/>
              </a:solidFill>
            </a:endParaRPr>
          </a:p>
        </p:txBody>
      </p:sp>
      <p:pic>
        <p:nvPicPr>
          <p:cNvPr id="20483" name="Picture 2"/>
          <p:cNvPicPr>
            <a:picLocks noChangeAspect="1"/>
          </p:cNvPicPr>
          <p:nvPr/>
        </p:nvPicPr>
        <p:blipFill>
          <a:blip r:embed="rId2"/>
          <a:srcRect/>
          <a:stretch>
            <a:fillRect/>
          </a:stretch>
        </p:blipFill>
        <p:spPr bwMode="auto">
          <a:xfrm>
            <a:off x="1476375" y="-100013"/>
            <a:ext cx="6389688" cy="1441451"/>
          </a:xfrm>
          <a:prstGeom prst="rect">
            <a:avLst/>
          </a:prstGeom>
          <a:noFill/>
          <a:ln w="9525">
            <a:noFill/>
            <a:miter lim="800000"/>
            <a:headEnd/>
            <a:tailEnd/>
          </a:ln>
        </p:spPr>
      </p:pic>
      <p:sp>
        <p:nvSpPr>
          <p:cNvPr id="20484" name="Sottotitolo 2"/>
          <p:cNvSpPr txBox="1">
            <a:spLocks noChangeArrowheads="1"/>
          </p:cNvSpPr>
          <p:nvPr/>
        </p:nvSpPr>
        <p:spPr bwMode="auto">
          <a:xfrm>
            <a:off x="3059113" y="6021388"/>
            <a:ext cx="3457575" cy="744537"/>
          </a:xfrm>
          <a:prstGeom prst="rect">
            <a:avLst/>
          </a:prstGeom>
          <a:noFill/>
          <a:ln w="9525">
            <a:noFill/>
            <a:miter lim="800000"/>
            <a:headEnd/>
            <a:tailEnd/>
          </a:ln>
        </p:spPr>
        <p:txBody>
          <a:bodyPr anchorCtr="1"/>
          <a:lstStyle/>
          <a:p>
            <a:pPr algn="ctr">
              <a:spcBef>
                <a:spcPts val="700"/>
              </a:spcBef>
            </a:pPr>
            <a:endParaRPr lang="it-IT" sz="2800">
              <a:solidFill>
                <a:srgbClr val="000000"/>
              </a:solidFill>
              <a:latin typeface="Calibri"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1505" name="Titolo 1"/>
          <p:cNvSpPr txBox="1">
            <a:spLocks noGrp="1"/>
          </p:cNvSpPr>
          <p:nvPr>
            <p:ph type="ctrTitle"/>
          </p:nvPr>
        </p:nvSpPr>
        <p:spPr>
          <a:xfrm>
            <a:off x="684213" y="1352550"/>
            <a:ext cx="7772400" cy="579438"/>
          </a:xfrm>
        </p:spPr>
        <p:txBody>
          <a:bodyPr/>
          <a:lstStyle/>
          <a:p>
            <a:pPr eaLnBrk="1"/>
            <a:r>
              <a:rPr sz="2500" b="1" smtClean="0">
                <a:latin typeface="Calibri" pitchFamily="34" charset="0"/>
              </a:rPr>
              <a:t>Organizzazione della proposta </a:t>
            </a:r>
            <a:br>
              <a:rPr sz="2500" b="1" smtClean="0">
                <a:latin typeface="Calibri" pitchFamily="34" charset="0"/>
              </a:rPr>
            </a:br>
            <a:r>
              <a:rPr sz="2500" b="1" smtClean="0">
                <a:latin typeface="Calibri" pitchFamily="34" charset="0"/>
              </a:rPr>
              <a:t>Norme personale direttivo e dirigente</a:t>
            </a:r>
          </a:p>
        </p:txBody>
      </p:sp>
      <p:sp>
        <p:nvSpPr>
          <p:cNvPr id="3" name="Sottotitolo 2"/>
          <p:cNvSpPr txBox="1">
            <a:spLocks noGrp="1"/>
          </p:cNvSpPr>
          <p:nvPr>
            <p:ph type="subTitle" idx="1"/>
          </p:nvPr>
        </p:nvSpPr>
        <p:spPr>
          <a:xfrm>
            <a:off x="107950" y="1989138"/>
            <a:ext cx="8928100" cy="2592387"/>
          </a:xfrm>
        </p:spPr>
        <p:txBody>
          <a:bodyPr anchorCtr="0"/>
          <a:lstStyle/>
          <a:p>
            <a:pPr algn="just" eaLnBrk="1" fontAlgn="auto">
              <a:spcBef>
                <a:spcPts val="500"/>
              </a:spcBef>
              <a:spcAft>
                <a:spcPts val="0"/>
              </a:spcAft>
              <a:buFont typeface="Arial" pitchFamily="34"/>
              <a:buNone/>
              <a:defRPr/>
            </a:pPr>
            <a:r>
              <a:rPr sz="2400" b="1" dirty="0">
                <a:solidFill>
                  <a:srgbClr val="000000"/>
                </a:solidFill>
              </a:rPr>
              <a:t>Introduzione delle seguenti previsioni normative:</a:t>
            </a:r>
          </a:p>
          <a:p>
            <a:pPr marL="539750" indent="-539750" algn="just" eaLnBrk="1" fontAlgn="auto">
              <a:spcBef>
                <a:spcPts val="500"/>
              </a:spcBef>
              <a:spcAft>
                <a:spcPts val="0"/>
              </a:spcAft>
              <a:buFont typeface="Arial" pitchFamily="34"/>
              <a:buNone/>
              <a:defRPr/>
            </a:pPr>
            <a:r>
              <a:rPr sz="2000" dirty="0" smtClean="0">
                <a:solidFill>
                  <a:srgbClr val="000000"/>
                </a:solidFill>
                <a:cs typeface="Times New Roman"/>
              </a:rPr>
              <a:t>1)	introduzione di distinti ruoli di </a:t>
            </a:r>
            <a:r>
              <a:rPr sz="2000" dirty="0">
                <a:solidFill>
                  <a:srgbClr val="000000"/>
                </a:solidFill>
                <a:cs typeface="Times New Roman"/>
              </a:rPr>
              <a:t>direttivi </a:t>
            </a:r>
            <a:r>
              <a:rPr sz="2000" dirty="0" smtClean="0">
                <a:solidFill>
                  <a:srgbClr val="000000"/>
                </a:solidFill>
                <a:cs typeface="Times New Roman"/>
              </a:rPr>
              <a:t>e dirigenti amministrativo-contabili e tecnico-scientifici </a:t>
            </a:r>
            <a:r>
              <a:rPr sz="2000" dirty="0">
                <a:solidFill>
                  <a:srgbClr val="000000"/>
                </a:solidFill>
                <a:cs typeface="Times New Roman"/>
              </a:rPr>
              <a:t>e informatici </a:t>
            </a:r>
            <a:r>
              <a:rPr sz="2000" dirty="0" smtClean="0">
                <a:solidFill>
                  <a:srgbClr val="000000"/>
                </a:solidFill>
                <a:cs typeface="Times New Roman"/>
              </a:rPr>
              <a:t>provenienti dal comparto non direttivo</a:t>
            </a:r>
            <a:endParaRPr sz="2000" dirty="0">
              <a:solidFill>
                <a:srgbClr val="000000"/>
              </a:solidFill>
              <a:cs typeface="Times New Roman"/>
            </a:endParaRPr>
          </a:p>
          <a:p>
            <a:pPr marL="539750" indent="-539750" algn="just" eaLnBrk="1" fontAlgn="auto">
              <a:spcBef>
                <a:spcPts val="500"/>
              </a:spcBef>
              <a:spcAft>
                <a:spcPts val="0"/>
              </a:spcAft>
              <a:buFont typeface="Arial" pitchFamily="34"/>
              <a:buNone/>
              <a:defRPr/>
            </a:pPr>
            <a:r>
              <a:rPr sz="2000" dirty="0">
                <a:solidFill>
                  <a:srgbClr val="000000"/>
                </a:solidFill>
                <a:cs typeface="Times New Roman"/>
              </a:rPr>
              <a:t>2) </a:t>
            </a:r>
            <a:r>
              <a:rPr sz="2000" dirty="0" smtClean="0">
                <a:solidFill>
                  <a:srgbClr val="000000"/>
                </a:solidFill>
                <a:cs typeface="Times New Roman"/>
              </a:rPr>
              <a:t>	revisione </a:t>
            </a:r>
            <a:r>
              <a:rPr sz="2000" dirty="0">
                <a:solidFill>
                  <a:srgbClr val="000000"/>
                </a:solidFill>
                <a:cs typeface="Times New Roman"/>
              </a:rPr>
              <a:t>della durata dei corsi di </a:t>
            </a:r>
            <a:r>
              <a:rPr sz="2000" dirty="0" smtClean="0">
                <a:solidFill>
                  <a:srgbClr val="000000"/>
                </a:solidFill>
                <a:cs typeface="Times New Roman"/>
              </a:rPr>
              <a:t>accesso alle qualifiche iniziali </a:t>
            </a:r>
            <a:endParaRPr sz="2000" dirty="0">
              <a:solidFill>
                <a:srgbClr val="000000"/>
              </a:solidFill>
              <a:cs typeface="Times New Roman"/>
            </a:endParaRPr>
          </a:p>
          <a:p>
            <a:pPr marL="539750" indent="-539750" algn="just" eaLnBrk="1" fontAlgn="auto">
              <a:spcBef>
                <a:spcPts val="500"/>
              </a:spcBef>
              <a:spcAft>
                <a:spcPts val="0"/>
              </a:spcAft>
              <a:buFont typeface="Arial" pitchFamily="34"/>
              <a:buNone/>
              <a:defRPr/>
            </a:pPr>
            <a:r>
              <a:rPr sz="2000" dirty="0">
                <a:solidFill>
                  <a:srgbClr val="000000"/>
                </a:solidFill>
                <a:cs typeface="Times New Roman"/>
              </a:rPr>
              <a:t>3) </a:t>
            </a:r>
            <a:r>
              <a:rPr sz="2000" dirty="0" smtClean="0">
                <a:solidFill>
                  <a:srgbClr val="000000"/>
                </a:solidFill>
                <a:cs typeface="Times New Roman"/>
              </a:rPr>
              <a:t>	introduzione </a:t>
            </a:r>
            <a:r>
              <a:rPr sz="2000" dirty="0">
                <a:solidFill>
                  <a:srgbClr val="000000"/>
                </a:solidFill>
                <a:cs typeface="Times New Roman"/>
              </a:rPr>
              <a:t>di maggiori tutele per il personale </a:t>
            </a:r>
            <a:r>
              <a:rPr sz="2000" dirty="0" smtClean="0">
                <a:solidFill>
                  <a:srgbClr val="000000"/>
                </a:solidFill>
                <a:cs typeface="Times New Roman"/>
              </a:rPr>
              <a:t>che </a:t>
            </a:r>
            <a:r>
              <a:rPr sz="2000" dirty="0">
                <a:solidFill>
                  <a:srgbClr val="000000"/>
                </a:solidFill>
                <a:cs typeface="Times New Roman"/>
              </a:rPr>
              <a:t>partecipa ai corsi di ingresso in caso di malattia e infortunio</a:t>
            </a:r>
          </a:p>
          <a:p>
            <a:pPr marL="539750" indent="-539750" algn="just" eaLnBrk="1" fontAlgn="auto">
              <a:spcBef>
                <a:spcPts val="500"/>
              </a:spcBef>
              <a:spcAft>
                <a:spcPts val="0"/>
              </a:spcAft>
              <a:buFont typeface="Arial" pitchFamily="34"/>
              <a:buAutoNum type="arabicParenR" startAt="4"/>
              <a:defRPr/>
            </a:pPr>
            <a:r>
              <a:rPr sz="2000" dirty="0" smtClean="0">
                <a:solidFill>
                  <a:srgbClr val="000000"/>
                </a:solidFill>
                <a:cs typeface="Times New Roman"/>
              </a:rPr>
              <a:t>applicazione </a:t>
            </a:r>
            <a:r>
              <a:rPr sz="2000" dirty="0">
                <a:solidFill>
                  <a:srgbClr val="000000"/>
                </a:solidFill>
                <a:cs typeface="Times New Roman"/>
              </a:rPr>
              <a:t>delle norme speciali in caso di perdita di idoneità </a:t>
            </a:r>
            <a:r>
              <a:rPr sz="2000" dirty="0" smtClean="0">
                <a:solidFill>
                  <a:srgbClr val="000000"/>
                </a:solidFill>
                <a:cs typeface="Times New Roman"/>
              </a:rPr>
              <a:t>operativa</a:t>
            </a:r>
          </a:p>
          <a:p>
            <a:pPr marL="539750" indent="-539750" algn="just" eaLnBrk="1" fontAlgn="auto">
              <a:spcBef>
                <a:spcPts val="500"/>
              </a:spcBef>
              <a:spcAft>
                <a:spcPts val="0"/>
              </a:spcAft>
              <a:buFont typeface="Arial" pitchFamily="34"/>
              <a:buAutoNum type="arabicParenR" startAt="4"/>
              <a:defRPr/>
            </a:pPr>
            <a:r>
              <a:rPr sz="2000" dirty="0">
                <a:solidFill>
                  <a:srgbClr val="000000"/>
                </a:solidFill>
                <a:cs typeface="Times New Roman"/>
              </a:rPr>
              <a:t>p</a:t>
            </a:r>
            <a:r>
              <a:rPr sz="2000" dirty="0" smtClean="0">
                <a:solidFill>
                  <a:srgbClr val="000000"/>
                </a:solidFill>
                <a:cs typeface="Times New Roman"/>
              </a:rPr>
              <a:t>revisione del ruolo d’onore</a:t>
            </a:r>
            <a:endParaRPr sz="2000" dirty="0">
              <a:solidFill>
                <a:srgbClr val="000000"/>
              </a:solidFill>
              <a:cs typeface="Times New Roman"/>
            </a:endParaRPr>
          </a:p>
          <a:p>
            <a:pPr marL="539750" indent="-539750" algn="just" eaLnBrk="1" fontAlgn="auto">
              <a:spcBef>
                <a:spcPts val="500"/>
              </a:spcBef>
              <a:spcAft>
                <a:spcPts val="0"/>
              </a:spcAft>
              <a:buFont typeface="Arial" pitchFamily="34"/>
              <a:buAutoNum type="arabicParenR" startAt="6"/>
              <a:defRPr/>
            </a:pPr>
            <a:r>
              <a:rPr sz="2000" dirty="0" smtClean="0">
                <a:solidFill>
                  <a:srgbClr val="000000"/>
                </a:solidFill>
                <a:cs typeface="Times New Roman"/>
              </a:rPr>
              <a:t>previsione applicazione </a:t>
            </a:r>
            <a:r>
              <a:rPr sz="2000" dirty="0">
                <a:solidFill>
                  <a:srgbClr val="000000"/>
                </a:solidFill>
                <a:cs typeface="Times New Roman"/>
              </a:rPr>
              <a:t>della dirigenza economica secondo l'istituto del </a:t>
            </a:r>
            <a:r>
              <a:rPr sz="2000" dirty="0" smtClean="0">
                <a:solidFill>
                  <a:srgbClr val="000000"/>
                </a:solidFill>
                <a:cs typeface="Times New Roman"/>
              </a:rPr>
              <a:t>13/23</a:t>
            </a:r>
          </a:p>
          <a:p>
            <a:pPr marL="539750" indent="-539750" algn="just" eaLnBrk="1" fontAlgn="auto">
              <a:spcBef>
                <a:spcPts val="500"/>
              </a:spcBef>
              <a:spcAft>
                <a:spcPts val="0"/>
              </a:spcAft>
              <a:buFont typeface="Arial" pitchFamily="34"/>
              <a:buAutoNum type="arabicParenR" startAt="6"/>
              <a:defRPr/>
            </a:pPr>
            <a:r>
              <a:rPr sz="2000" dirty="0" smtClean="0">
                <a:solidFill>
                  <a:srgbClr val="000000"/>
                </a:solidFill>
                <a:cs typeface="Times New Roman"/>
              </a:rPr>
              <a:t>Introduzione di nuove norme che prevedono la partecipazione del Capo del Corpo nell’ambito del procedimento per il conferimento degli incarichi e per la valutazione dei direttivi e dirigenti</a:t>
            </a:r>
          </a:p>
          <a:p>
            <a:pPr marL="539750" indent="-539750" algn="just" eaLnBrk="1" fontAlgn="auto">
              <a:spcBef>
                <a:spcPts val="500"/>
              </a:spcBef>
              <a:spcAft>
                <a:spcPts val="0"/>
              </a:spcAft>
              <a:buFont typeface="Arial" pitchFamily="34"/>
              <a:buAutoNum type="arabicParenR" startAt="6"/>
              <a:defRPr/>
            </a:pPr>
            <a:r>
              <a:rPr sz="2000" dirty="0" smtClean="0">
                <a:solidFill>
                  <a:srgbClr val="000000"/>
                </a:solidFill>
                <a:cs typeface="Times New Roman"/>
              </a:rPr>
              <a:t>Previsione del parere dei Direttori Centrali e Regionali nella trasmissione delle schede di valutazione di direttivi e dirigenti</a:t>
            </a:r>
            <a:endParaRPr sz="2000" dirty="0">
              <a:solidFill>
                <a:srgbClr val="000000"/>
              </a:solidFill>
              <a:cs typeface="Times New Roman"/>
            </a:endParaRPr>
          </a:p>
          <a:p>
            <a:pPr marL="539750" indent="-539750" algn="just" eaLnBrk="1" fontAlgn="auto">
              <a:spcBef>
                <a:spcPts val="500"/>
              </a:spcBef>
              <a:spcAft>
                <a:spcPts val="0"/>
              </a:spcAft>
              <a:buFont typeface="Arial" pitchFamily="34"/>
              <a:buNone/>
              <a:defRPr/>
            </a:pPr>
            <a:endParaRPr sz="2400" dirty="0">
              <a:solidFill>
                <a:srgbClr val="000000"/>
              </a:solidFill>
              <a:cs typeface="Times New Roman"/>
            </a:endParaRPr>
          </a:p>
          <a:p>
            <a:pPr algn="just" eaLnBrk="1" fontAlgn="auto">
              <a:spcBef>
                <a:spcPts val="400"/>
              </a:spcBef>
              <a:spcAft>
                <a:spcPts val="0"/>
              </a:spcAft>
              <a:buFont typeface="Arial" pitchFamily="34"/>
              <a:buNone/>
              <a:defRPr/>
            </a:pPr>
            <a:endParaRPr sz="1800" i="1" dirty="0">
              <a:solidFill>
                <a:srgbClr val="000000"/>
              </a:solidFill>
            </a:endParaRPr>
          </a:p>
        </p:txBody>
      </p:sp>
      <p:pic>
        <p:nvPicPr>
          <p:cNvPr id="21507" name="Picture 2"/>
          <p:cNvPicPr>
            <a:picLocks noChangeAspect="1"/>
          </p:cNvPicPr>
          <p:nvPr/>
        </p:nvPicPr>
        <p:blipFill>
          <a:blip r:embed="rId2"/>
          <a:srcRect/>
          <a:stretch>
            <a:fillRect/>
          </a:stretch>
        </p:blipFill>
        <p:spPr bwMode="auto">
          <a:xfrm>
            <a:off x="1476375" y="-100013"/>
            <a:ext cx="6389688" cy="1441451"/>
          </a:xfrm>
          <a:prstGeom prst="rect">
            <a:avLst/>
          </a:prstGeom>
          <a:noFill/>
          <a:ln w="9525">
            <a:noFill/>
            <a:miter lim="800000"/>
            <a:headEnd/>
            <a:tailEnd/>
          </a:ln>
        </p:spPr>
      </p:pic>
      <p:sp>
        <p:nvSpPr>
          <p:cNvPr id="21508" name="Sottotitolo 2"/>
          <p:cNvSpPr txBox="1">
            <a:spLocks noChangeArrowheads="1"/>
          </p:cNvSpPr>
          <p:nvPr/>
        </p:nvSpPr>
        <p:spPr bwMode="auto">
          <a:xfrm>
            <a:off x="3059113" y="6021388"/>
            <a:ext cx="3457575" cy="744537"/>
          </a:xfrm>
          <a:prstGeom prst="rect">
            <a:avLst/>
          </a:prstGeom>
          <a:noFill/>
          <a:ln w="9525">
            <a:noFill/>
            <a:miter lim="800000"/>
            <a:headEnd/>
            <a:tailEnd/>
          </a:ln>
        </p:spPr>
        <p:txBody>
          <a:bodyPr anchorCtr="1"/>
          <a:lstStyle/>
          <a:p>
            <a:pPr algn="ctr">
              <a:spcBef>
                <a:spcPts val="700"/>
              </a:spcBef>
            </a:pPr>
            <a:endParaRPr lang="it-IT" sz="2800">
              <a:solidFill>
                <a:srgbClr val="000000"/>
              </a:solidFill>
              <a:latin typeface="Calibri"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1613</Words>
  <Application>Microsoft Office PowerPoint</Application>
  <PresentationFormat>Presentazione su schermo (4:3)</PresentationFormat>
  <Paragraphs>320</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Proposta di revisione del  decreto legislativo 13 ottobre 2005, n. 217</vt:lpstr>
      <vt:lpstr>Ambito della delega (articolo 8 comma 1, lettera a)</vt:lpstr>
      <vt:lpstr>Principali obiettivi della proposta in discussione</vt:lpstr>
      <vt:lpstr>Organizzazione della proposta</vt:lpstr>
      <vt:lpstr>Organizzazione della proposta  Norme personale non direttivo e non dirigente (1 di 4)</vt:lpstr>
      <vt:lpstr>Organizzazione della proposta  Norme personale non direttivo e non dirigente (2 di 4)</vt:lpstr>
      <vt:lpstr>Organizzazione della proposta  Norme personale non direttivo e non dirigente (3 di 4)</vt:lpstr>
      <vt:lpstr>Organizzazione della proposta  Norme personale non direttivo e non dirigente (4 di 4)</vt:lpstr>
      <vt:lpstr>Organizzazione della proposta  Norme personale direttivo e dirigente</vt:lpstr>
      <vt:lpstr>RUOLI TECNICO-OPERATIVI</vt:lpstr>
      <vt:lpstr>RUOLI AERONAVIGANTI</vt:lpstr>
      <vt:lpstr>RUOLI PERSONALE NON OPERATIVO</vt:lpstr>
      <vt:lpstr>DIRETTIVI</vt:lpstr>
      <vt:lpstr>DIRIGENTI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Proposta di revisione del  decreto legislativo 13 ottobre 2005, n. 217</dc:title>
  <dc:creator>Paola Alessandro</dc:creator>
  <cp:lastModifiedBy>Silvestri Marina</cp:lastModifiedBy>
  <cp:revision>17</cp:revision>
  <cp:lastPrinted>2015-11-13T11:15:01Z</cp:lastPrinted>
  <dcterms:created xsi:type="dcterms:W3CDTF">2015-11-09T16:42:40Z</dcterms:created>
  <dcterms:modified xsi:type="dcterms:W3CDTF">2015-11-13T11:15:29Z</dcterms:modified>
</cp:coreProperties>
</file>